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354" r:id="rId1"/>
    <p:sldMasterId id="2147484355" r:id="rId2"/>
    <p:sldMasterId id="2147484356" r:id="rId3"/>
    <p:sldMasterId id="2147484357" r:id="rId4"/>
    <p:sldMasterId id="2147484358" r:id="rId5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285" r:id="rId41"/>
  </p:sldIdLst>
  <p:sldSz cx="12188825" cy="685641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33498"/>
    <p:restoredTop sz="90000"/>
  </p:normalViewPr>
  <p:slideViewPr>
    <p:cSldViewPr snapToGrid="0" snapToObjects="1">
      <p:cViewPr varScale="1">
        <p:scale>
          <a:sx n="103" d="100"/>
          <a:sy n="103" d="100"/>
        </p:scale>
        <p:origin x="138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0997" y="685800"/>
            <a:ext cx="6096006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https://hellicopthecat.github.io/team5_project</a:t>
            </a:r>
            <a:r>
              <a:rPr lang="en-US" altLang="en-US" dirty="0" smtClean="0"/>
              <a:t>/</a:t>
            </a:r>
          </a:p>
          <a:p>
            <a:pPr>
              <a:defRPr/>
            </a:pPr>
            <a:r>
              <a:rPr lang="en-US" altLang="en-US" smtClean="0"/>
              <a:t>http://kazajhc.dothome.co.kr/</a:t>
            </a:r>
            <a:endParaRPr lang="en-US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487" y="1599905"/>
            <a:ext cx="5383811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462" y="1599905"/>
            <a:ext cx="5383811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25" y="3983485"/>
            <a:ext cx="5383811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4901" y="3983485"/>
            <a:ext cx="5383811" cy="21955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263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190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01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2629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263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190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01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2629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" type="tx" preserve="1" userDrawn="1">
  <p:cSld name="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본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263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190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01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2629" y="3982016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rtl="0" eaLnBrk="0" latinLnBrk="0" hangingPunct="0">
              <a:defRPr/>
            </a:pPr>
            <a:r>
              <a:rPr lang="ko-KR" altLang="en-US"/>
              <a:t>Click to edit Master title style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263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algn="l" rtl="0" eaLnBrk="0" latinLnBrk="0" hangingPunct="0">
              <a:defRPr/>
            </a:pPr>
            <a:r>
              <a:rPr lang="ko-KR" altLang="en-US"/>
              <a:t>Click to edit Master text styles</a:t>
            </a:r>
          </a:p>
          <a:p>
            <a:pPr lvl="1" algn="l" rtl="0" eaLnBrk="0" latinLnBrk="0" hangingPunct="0">
              <a:defRPr/>
            </a:pPr>
            <a:r>
              <a:rPr lang="ko-KR" altLang="en-US"/>
              <a:t>Second level</a:t>
            </a:r>
          </a:p>
          <a:p>
            <a:pPr lvl="2" algn="l" rtl="0" eaLnBrk="0" latinLnBrk="0" hangingPunct="0">
              <a:defRPr/>
            </a:pPr>
            <a:r>
              <a:rPr lang="ko-KR" altLang="en-US"/>
              <a:t>Third level</a:t>
            </a:r>
          </a:p>
          <a:p>
            <a:pPr lvl="3" algn="l" rtl="0" eaLnBrk="0" latinLnBrk="0" hangingPunct="0">
              <a:defRPr/>
            </a:pPr>
            <a:r>
              <a:rPr lang="ko-KR" altLang="en-US"/>
              <a:t>Fourth level</a:t>
            </a:r>
          </a:p>
          <a:p>
            <a:pPr lvl="4" algn="l" rtl="0" eaLnBrk="0" latinLnBrk="0" hangingPunct="0">
              <a:defRPr/>
            </a:pPr>
            <a:r>
              <a:rPr lang="ko-KR" altLang="en-US"/>
              <a:t>Fifth level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190" y="1599315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algn="l" rtl="0" eaLnBrk="0" latinLnBrk="0" hangingPunct="0">
              <a:defRPr/>
            </a:pPr>
            <a:r>
              <a:rPr lang="ko-KR" altLang="en-US"/>
              <a:t>Click to edit Master text styles</a:t>
            </a:r>
          </a:p>
          <a:p>
            <a:pPr lvl="1" algn="l" rtl="0" eaLnBrk="0" latinLnBrk="0" hangingPunct="0">
              <a:defRPr/>
            </a:pPr>
            <a:r>
              <a:rPr lang="ko-KR" altLang="en-US"/>
              <a:t>Second level</a:t>
            </a:r>
          </a:p>
          <a:p>
            <a:pPr lvl="2" algn="l" rtl="0" eaLnBrk="0" latinLnBrk="0" hangingPunct="0">
              <a:defRPr/>
            </a:pPr>
            <a:r>
              <a:rPr lang="ko-KR" altLang="en-US"/>
              <a:t>Third level</a:t>
            </a:r>
          </a:p>
          <a:p>
            <a:pPr lvl="3" algn="l" rtl="0" eaLnBrk="0" latinLnBrk="0" hangingPunct="0">
              <a:defRPr/>
            </a:pPr>
            <a:r>
              <a:rPr lang="ko-KR" altLang="en-US"/>
              <a:t>Fourth level</a:t>
            </a:r>
          </a:p>
          <a:p>
            <a:pPr lvl="4" algn="l" rtl="0" eaLnBrk="0" latinLnBrk="0" hangingPunct="0">
              <a:defRPr/>
            </a:pPr>
            <a:r>
              <a:rPr lang="ko-KR" altLang="en-US"/>
              <a:t>Fifth level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02" y="3982017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algn="l" rtl="0" eaLnBrk="0" latinLnBrk="0" hangingPunct="0">
              <a:defRPr/>
            </a:pPr>
            <a:r>
              <a:rPr lang="ko-KR" altLang="en-US"/>
              <a:t>Click to edit Master text styles</a:t>
            </a:r>
          </a:p>
          <a:p>
            <a:pPr lvl="1" algn="l" rtl="0" eaLnBrk="0" latinLnBrk="0" hangingPunct="0">
              <a:defRPr/>
            </a:pPr>
            <a:r>
              <a:rPr lang="ko-KR" altLang="en-US"/>
              <a:t>Second level</a:t>
            </a:r>
          </a:p>
          <a:p>
            <a:pPr lvl="2" algn="l" rtl="0" eaLnBrk="0" latinLnBrk="0" hangingPunct="0">
              <a:defRPr/>
            </a:pPr>
            <a:r>
              <a:rPr lang="ko-KR" altLang="en-US"/>
              <a:t>Third level</a:t>
            </a:r>
          </a:p>
          <a:p>
            <a:pPr lvl="3" algn="l" rtl="0" eaLnBrk="0" latinLnBrk="0" hangingPunct="0">
              <a:defRPr/>
            </a:pPr>
            <a:r>
              <a:rPr lang="ko-KR" altLang="en-US"/>
              <a:t>Fourth level</a:t>
            </a:r>
          </a:p>
          <a:p>
            <a:pPr lvl="4" algn="l" rtl="0" eaLnBrk="0" latinLnBrk="0" hangingPunct="0">
              <a:defRPr/>
            </a:pPr>
            <a:r>
              <a:rPr lang="ko-KR" altLang="en-US"/>
              <a:t>Fifth level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2629" y="3982017"/>
            <a:ext cx="5381837" cy="21947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algn="l" rtl="0" eaLnBrk="0" latinLnBrk="0" hangingPunct="0">
              <a:defRPr/>
            </a:pPr>
            <a:r>
              <a:rPr lang="ko-KR" altLang="en-US"/>
              <a:t>Click to edit Master text styles</a:t>
            </a:r>
          </a:p>
          <a:p>
            <a:pPr lvl="1" algn="l" rtl="0" eaLnBrk="0" latinLnBrk="0" hangingPunct="0">
              <a:defRPr/>
            </a:pPr>
            <a:r>
              <a:rPr lang="ko-KR" altLang="en-US"/>
              <a:t>Second level</a:t>
            </a:r>
          </a:p>
          <a:p>
            <a:pPr lvl="2" algn="l" rtl="0" eaLnBrk="0" latinLnBrk="0" hangingPunct="0">
              <a:defRPr/>
            </a:pPr>
            <a:r>
              <a:rPr lang="ko-KR" altLang="en-US"/>
              <a:t>Third level</a:t>
            </a:r>
          </a:p>
          <a:p>
            <a:pPr lvl="3" algn="l" rtl="0" eaLnBrk="0" latinLnBrk="0" hangingPunct="0">
              <a:defRPr/>
            </a:pPr>
            <a:r>
              <a:rPr lang="ko-KR" altLang="en-US"/>
              <a:t>Fourth level</a:t>
            </a:r>
          </a:p>
          <a:p>
            <a:pPr lvl="4" algn="l" rtl="0" eaLnBrk="0" latinLnBrk="0" hangingPunct="0">
              <a:defRPr/>
            </a:pPr>
            <a:r>
              <a:rPr lang="ko-KR" altLang="en-US"/>
              <a:t>Fifth level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044" y="6355215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ko-KR" sz="1200" b="0" i="0" baseline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0" lang="en-US" altLang="ko-KR" sz="1200" b="0" i="0" baseline="0">
                <a:solidFill>
                  <a:srgbClr val="898989">
                    <a:alpha val="100000"/>
                  </a:srgbClr>
                </a:solidFill>
                <a:latin typeface="Calibri"/>
              </a:rPr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8/17/2023</a:t>
            </a:fld>
            <a:endParaRPr kumimoji="0" lang="en-US" altLang="ko-KR" sz="1200" b="0" i="0" baseline="0">
              <a:solidFill>
                <a:srgbClr val="898989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7839" y="6355215"/>
            <a:ext cx="4114086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ko-KR" sz="1200" b="0" i="0" baseline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200" b="0" i="0" baseline="0">
              <a:solidFill>
                <a:srgbClr val="898989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9015" y="6355215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ko-KR" sz="1200" b="0" i="0" baseline="0">
                <a:solidFill>
                  <a:srgbClr val="898989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6003B6A-D8A9-4017-8091-E7FC3D65791E}" type="slidenum">
              <a:rPr kumimoji="0" lang="en-US" altLang="ko-KR" sz="1200" b="0" i="0" baseline="0">
                <a:solidFill>
                  <a:srgbClr val="898989">
                    <a:alpha val="100000"/>
                  </a:srgbClr>
                </a:solidFill>
                <a:latin typeface="Calibri"/>
              </a:rPr>
              <a:pPr marL="0" lvl="0" indent="0" algn="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0" lang="en-US" altLang="ko-KR" sz="1200" b="0" i="0">
              <a:solidFill>
                <a:srgbClr val="898989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3_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8_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9_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licopthecat.github.io/team5_projec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22529"/>
          <p:cNvSpPr txBox="1"/>
          <p:nvPr/>
        </p:nvSpPr>
        <p:spPr>
          <a:xfrm>
            <a:off x="3390041" y="4629896"/>
            <a:ext cx="5409683" cy="3326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altLang="ko-KR" sz="2200" dirty="0">
                <a:solidFill>
                  <a:schemeClr val="lt1"/>
                </a:solidFill>
                <a:latin typeface="맑은 고딕"/>
                <a:cs typeface="Arial"/>
              </a:rPr>
              <a:t>5</a:t>
            </a:r>
            <a:r>
              <a:rPr lang="ko-KR" altLang="en-US" sz="2200" dirty="0">
                <a:solidFill>
                  <a:schemeClr val="lt1"/>
                </a:solidFill>
                <a:latin typeface="맑은 고딕"/>
                <a:cs typeface="Arial"/>
              </a:rPr>
              <a:t>조 김진우 </a:t>
            </a:r>
            <a:r>
              <a:rPr lang="en-US" altLang="ko-KR" sz="2200" dirty="0">
                <a:solidFill>
                  <a:schemeClr val="lt1"/>
                </a:solidFill>
                <a:latin typeface="맑은 고딕"/>
                <a:cs typeface="Arial"/>
              </a:rPr>
              <a:t>/</a:t>
            </a:r>
            <a:r>
              <a:rPr lang="ko-KR" altLang="en-US" sz="2200" dirty="0">
                <a:solidFill>
                  <a:schemeClr val="lt1"/>
                </a:solidFill>
                <a:latin typeface="맑은 고딕"/>
                <a:cs typeface="Arial"/>
              </a:rPr>
              <a:t> 서지나 </a:t>
            </a:r>
            <a:r>
              <a:rPr lang="en-US" altLang="ko-KR" sz="2200" dirty="0">
                <a:solidFill>
                  <a:schemeClr val="lt1"/>
                </a:solidFill>
                <a:latin typeface="맑은 고딕"/>
                <a:cs typeface="Arial"/>
              </a:rPr>
              <a:t>/</a:t>
            </a:r>
            <a:r>
              <a:rPr lang="ko-KR" altLang="en-US" sz="2200" dirty="0">
                <a:solidFill>
                  <a:schemeClr val="lt1"/>
                </a:solidFill>
                <a:latin typeface="맑은 고딕"/>
                <a:cs typeface="Arial"/>
              </a:rPr>
              <a:t> </a:t>
            </a:r>
            <a:r>
              <a:rPr lang="ko-KR" altLang="en-US" sz="2200" dirty="0" err="1">
                <a:solidFill>
                  <a:schemeClr val="lt1"/>
                </a:solidFill>
                <a:latin typeface="맑은 고딕"/>
                <a:cs typeface="Arial"/>
              </a:rPr>
              <a:t>장진용</a:t>
            </a:r>
            <a:r>
              <a:rPr lang="ko-KR" altLang="en-US" sz="2200" dirty="0">
                <a:solidFill>
                  <a:schemeClr val="lt1"/>
                </a:solidFill>
                <a:latin typeface="맑은 고딕"/>
                <a:cs typeface="Arial"/>
              </a:rPr>
              <a:t> </a:t>
            </a:r>
            <a:r>
              <a:rPr lang="en-US" altLang="ko-KR" sz="2200" dirty="0">
                <a:solidFill>
                  <a:schemeClr val="lt1"/>
                </a:solidFill>
                <a:latin typeface="맑은 고딕"/>
                <a:cs typeface="Arial"/>
              </a:rPr>
              <a:t>/</a:t>
            </a:r>
            <a:r>
              <a:rPr lang="ko-KR" altLang="en-US" sz="2200" dirty="0">
                <a:solidFill>
                  <a:schemeClr val="lt1"/>
                </a:solidFill>
                <a:latin typeface="맑은 고딕"/>
                <a:cs typeface="Arial"/>
              </a:rPr>
              <a:t> 최준혁</a:t>
            </a:r>
          </a:p>
        </p:txBody>
      </p:sp>
      <p:sp>
        <p:nvSpPr>
          <p:cNvPr id="22537" name="TextBox 22536"/>
          <p:cNvSpPr txBox="1"/>
          <p:nvPr/>
        </p:nvSpPr>
        <p:spPr>
          <a:xfrm>
            <a:off x="2631916" y="3428365"/>
            <a:ext cx="6925628" cy="390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chemeClr val="lt1"/>
                </a:solidFill>
                <a:latin typeface="맑은 고딕"/>
                <a:cs typeface="Arial"/>
              </a:rPr>
              <a:t>Homepage Renewal Project</a:t>
            </a:r>
          </a:p>
        </p:txBody>
      </p:sp>
      <p:sp>
        <p:nvSpPr>
          <p:cNvPr id="22538" name="TextBox 22537"/>
          <p:cNvSpPr txBox="1"/>
          <p:nvPr/>
        </p:nvSpPr>
        <p:spPr>
          <a:xfrm>
            <a:off x="2631916" y="2203372"/>
            <a:ext cx="6925628" cy="1166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defRPr/>
            </a:pPr>
            <a:r>
              <a:rPr lang="en-US" altLang="ko-KR" sz="7200" b="1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cs typeface="Arial"/>
              </a:rPr>
              <a:t>Tous</a:t>
            </a:r>
            <a:r>
              <a:rPr lang="en-US" altLang="ko-KR" sz="7200" b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cs typeface="Arial"/>
              </a:rPr>
              <a:t> les </a:t>
            </a:r>
            <a:r>
              <a:rPr lang="en-US" altLang="ko-KR" sz="7200" b="1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cs typeface="Arial"/>
              </a:rPr>
              <a:t>Jours</a:t>
            </a:r>
            <a:endParaRPr lang="en-US" altLang="ko-KR" sz="7200" b="1" dirty="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cs typeface="Arial"/>
            </a:endParaRPr>
          </a:p>
        </p:txBody>
      </p:sp>
      <p:sp>
        <p:nvSpPr>
          <p:cNvPr id="22539" name="TextBox 22538"/>
          <p:cNvSpPr txBox="1"/>
          <p:nvPr/>
        </p:nvSpPr>
        <p:spPr>
          <a:xfrm>
            <a:off x="5591075" y="533754"/>
            <a:ext cx="5972680" cy="57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dirty="0">
                <a:solidFill>
                  <a:schemeClr val="lt1"/>
                </a:solidFill>
              </a:rPr>
              <a:t>프로젝트기반 </a:t>
            </a:r>
            <a:r>
              <a:rPr lang="ko-KR" altLang="en-US" sz="1600" dirty="0" err="1">
                <a:solidFill>
                  <a:schemeClr val="lt1"/>
                </a:solidFill>
              </a:rPr>
              <a:t>프론트엔드</a:t>
            </a:r>
            <a:r>
              <a:rPr lang="en-US" altLang="ko-KR" sz="1600" dirty="0">
                <a:solidFill>
                  <a:schemeClr val="lt1"/>
                </a:solidFill>
              </a:rPr>
              <a:t>(</a:t>
            </a:r>
            <a:r>
              <a:rPr lang="en-US" altLang="ko-KR" sz="1600" dirty="0" err="1">
                <a:solidFill>
                  <a:schemeClr val="lt1"/>
                </a:solidFill>
              </a:rPr>
              <a:t>React,Vue</a:t>
            </a:r>
            <a:r>
              <a:rPr lang="en-US" altLang="ko-KR" sz="1600" dirty="0">
                <a:solidFill>
                  <a:schemeClr val="lt1"/>
                </a:solidFill>
              </a:rPr>
              <a:t>)</a:t>
            </a:r>
            <a:endParaRPr lang="ko-KR" altLang="en-US" sz="1600" dirty="0">
              <a:solidFill>
                <a:schemeClr val="lt1"/>
              </a:solidFill>
            </a:endParaRPr>
          </a:p>
          <a:p>
            <a:pPr algn="r">
              <a:defRPr/>
            </a:pPr>
            <a:r>
              <a:rPr lang="ko-KR" altLang="en-US" sz="1600" dirty="0">
                <a:solidFill>
                  <a:schemeClr val="lt1"/>
                </a:solidFill>
              </a:rPr>
              <a:t>웹</a:t>
            </a:r>
            <a:r>
              <a:rPr lang="en-US" altLang="ko-KR" sz="1600" dirty="0">
                <a:solidFill>
                  <a:schemeClr val="lt1"/>
                </a:solidFill>
              </a:rPr>
              <a:t>&amp;</a:t>
            </a:r>
            <a:r>
              <a:rPr lang="ko-KR" altLang="en-US" sz="1600" dirty="0">
                <a:solidFill>
                  <a:schemeClr val="lt1"/>
                </a:solidFill>
              </a:rPr>
              <a:t>앱</a:t>
            </a:r>
            <a:r>
              <a:rPr lang="en-US" altLang="ko-KR" sz="1600" dirty="0">
                <a:solidFill>
                  <a:schemeClr val="lt1"/>
                </a:solidFill>
              </a:rPr>
              <a:t>SW </a:t>
            </a:r>
            <a:r>
              <a:rPr lang="ko-KR" altLang="en-US" sz="1600" dirty="0">
                <a:solidFill>
                  <a:schemeClr val="lt1"/>
                </a:solidFill>
              </a:rPr>
              <a:t>개발자 양성과정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7" name="그룹 27686"/>
          <p:cNvGrpSpPr/>
          <p:nvPr/>
        </p:nvGrpSpPr>
        <p:grpSpPr>
          <a:xfrm>
            <a:off x="0" y="-1480099"/>
            <a:ext cx="11125594" cy="8336831"/>
            <a:chOff x="6094730" y="2191097"/>
            <a:chExt cx="1472939" cy="1472938"/>
          </a:xfrm>
        </p:grpSpPr>
        <p:sp>
          <p:nvSpPr>
            <p:cNvPr id="27688" name="원형 27687"/>
            <p:cNvSpPr/>
            <p:nvPr/>
          </p:nvSpPr>
          <p:spPr>
            <a:xfrm rot="5400000">
              <a:off x="6094731" y="2191097"/>
              <a:ext cx="1472938" cy="1472937"/>
            </a:xfrm>
            <a:prstGeom prst="pieWedge">
              <a:avLst/>
            </a:prstGeom>
            <a:solidFill>
              <a:srgbClr val="F26A25">
                <a:alpha val="44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27689" name="원형 27688"/>
            <p:cNvSpPr/>
            <p:nvPr/>
          </p:nvSpPr>
          <p:spPr>
            <a:xfrm rot="5400000">
              <a:off x="6094730" y="2443601"/>
              <a:ext cx="1220434" cy="1220434"/>
            </a:xfrm>
            <a:prstGeom prst="pieWedge">
              <a:avLst/>
            </a:prstGeom>
            <a:solidFill>
              <a:srgbClr val="F26A25">
                <a:alpha val="39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27684" name="제목 27683"/>
          <p:cNvSpPr>
            <a:spLocks noGrp="1"/>
          </p:cNvSpPr>
          <p:nvPr>
            <p:ph type="title"/>
          </p:nvPr>
        </p:nvSpPr>
        <p:spPr>
          <a:xfrm>
            <a:off x="449579" y="1496164"/>
            <a:ext cx="7632038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SWOT </a:t>
            </a:r>
            <a:r>
              <a:rPr lang="ko-KR" altLang="en-US" sz="3600" b="1" i="1">
                <a:solidFill>
                  <a:schemeClr val="lt1"/>
                </a:solidFill>
                <a:latin typeface="맑은 고딕"/>
              </a:rPr>
              <a:t>기업 분석 </a:t>
            </a: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-</a:t>
            </a:r>
            <a:r>
              <a:rPr lang="ko-KR" altLang="en-US" sz="3600" b="1" i="1">
                <a:solidFill>
                  <a:schemeClr val="lt1"/>
                </a:solidFill>
                <a:latin typeface="맑은 고딕"/>
              </a:rPr>
              <a:t> 약점</a:t>
            </a: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(weakness)</a:t>
            </a:r>
            <a:endParaRPr lang="ko-KR" altLang="en-US" sz="3600" b="1" i="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7685" name="내용 개체 틀 27684"/>
          <p:cNvSpPr>
            <a:spLocks noGrp="1"/>
          </p:cNvSpPr>
          <p:nvPr>
            <p:ph idx="1"/>
          </p:nvPr>
        </p:nvSpPr>
        <p:spPr>
          <a:xfrm>
            <a:off x="449580" y="2688316"/>
            <a:ext cx="8269676" cy="3230690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상대적으로 적은 매장수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대표 메뉴의 부재와 취약한 음료제품군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모기업의 강력한 브랜드 인지도에도 불구하고 시장에서의 낮은 점유율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경쟁기업에 비해 적은 점포 수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하루하루 판매량을 직접 만들기 때문에 적은 재고량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후발업체로서 소비자의 인식 부족과 다른 경쟁사에 비해 약한 홍보전략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경쟁사보다 적은 할인 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2" name="그룹 24601"/>
          <p:cNvGrpSpPr/>
          <p:nvPr/>
        </p:nvGrpSpPr>
        <p:grpSpPr>
          <a:xfrm rot="5400000">
            <a:off x="1186617" y="-2459805"/>
            <a:ext cx="8543040" cy="13462654"/>
            <a:chOff x="6094730" y="3664035"/>
            <a:chExt cx="1472939" cy="1472938"/>
          </a:xfrm>
        </p:grpSpPr>
        <p:sp>
          <p:nvSpPr>
            <p:cNvPr id="24603" name="원형 24602"/>
            <p:cNvSpPr/>
            <p:nvPr/>
          </p:nvSpPr>
          <p:spPr>
            <a:xfrm rot="10800000">
              <a:off x="6094731" y="3664035"/>
              <a:ext cx="1472937" cy="1472938"/>
            </a:xfrm>
            <a:prstGeom prst="pieWedge">
              <a:avLst/>
            </a:prstGeom>
            <a:solidFill>
              <a:srgbClr val="BA835A">
                <a:alpha val="749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24604" name="원형 24603"/>
            <p:cNvSpPr/>
            <p:nvPr/>
          </p:nvSpPr>
          <p:spPr>
            <a:xfrm rot="10800000">
              <a:off x="6094730" y="3664036"/>
              <a:ext cx="1220434" cy="1220434"/>
            </a:xfrm>
            <a:prstGeom prst="pieWedge">
              <a:avLst/>
            </a:prstGeom>
            <a:solidFill>
              <a:srgbClr val="BA835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24600" name="제목 24599"/>
          <p:cNvSpPr>
            <a:spLocks noGrp="1"/>
          </p:cNvSpPr>
          <p:nvPr>
            <p:ph type="title"/>
          </p:nvPr>
        </p:nvSpPr>
        <p:spPr>
          <a:xfrm>
            <a:off x="3272155" y="1181938"/>
            <a:ext cx="8142657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600" b="1" i="1">
                <a:latin typeface="맑은 고딕"/>
              </a:rPr>
              <a:t>SWOT </a:t>
            </a:r>
            <a:r>
              <a:rPr lang="ko-KR" altLang="en-US" sz="3600" b="1" i="1">
                <a:latin typeface="맑은 고딕"/>
              </a:rPr>
              <a:t>기업 분석 </a:t>
            </a:r>
            <a:r>
              <a:rPr lang="en-US" altLang="ko-KR" sz="3600" b="1" i="1">
                <a:latin typeface="맑은 고딕"/>
              </a:rPr>
              <a:t>-</a:t>
            </a:r>
            <a:r>
              <a:rPr lang="ko-KR" altLang="en-US" sz="3600" b="1" i="1">
                <a:latin typeface="맑은 고딕"/>
              </a:rPr>
              <a:t> 기회(</a:t>
            </a:r>
            <a:r>
              <a:rPr lang="en-US" altLang="ko-KR" sz="3600" b="1" i="1">
                <a:latin typeface="맑은 고딕"/>
              </a:rPr>
              <a:t>opportunity</a:t>
            </a:r>
            <a:r>
              <a:rPr lang="ko-KR" altLang="en-US" sz="3600" b="1" i="1">
                <a:latin typeface="맑은 고딕"/>
              </a:rPr>
              <a:t>) </a:t>
            </a:r>
          </a:p>
        </p:txBody>
      </p:sp>
      <p:sp>
        <p:nvSpPr>
          <p:cNvPr id="24601" name="내용 개체 틀 24600"/>
          <p:cNvSpPr>
            <a:spLocks noGrp="1"/>
          </p:cNvSpPr>
          <p:nvPr>
            <p:ph idx="1"/>
          </p:nvPr>
        </p:nvSpPr>
        <p:spPr>
          <a:xfrm>
            <a:off x="5769662" y="2583880"/>
            <a:ext cx="5645150" cy="2391092"/>
          </a:xfrm>
        </p:spPr>
        <p:txBody>
          <a:bodyPr vert="horz" lIns="91440" tIns="45720" rIns="91440" bIns="45720">
            <a:normAutofit/>
          </a:bodyPr>
          <a:lstStyle/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/>
              <a:t>지속적인 웰빙 열풍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/>
              <a:t>CJ ONE 카드 등장으로 마케팅 효과 상승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/>
              <a:t>서양화 아침식사의 증가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/>
              <a:t>스마트폰의 증가로 인한 잠재고객 확보가능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/>
              <a:t>온라인 주문 활성화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86" name="그룹 27685"/>
          <p:cNvGrpSpPr/>
          <p:nvPr/>
        </p:nvGrpSpPr>
        <p:grpSpPr>
          <a:xfrm rot="16200000">
            <a:off x="2425440" y="-2425437"/>
            <a:ext cx="8543041" cy="13393917"/>
            <a:chOff x="4621793" y="3664035"/>
            <a:chExt cx="1472938" cy="1472938"/>
          </a:xfrm>
        </p:grpSpPr>
        <p:sp>
          <p:nvSpPr>
            <p:cNvPr id="27687" name="원형 27686"/>
            <p:cNvSpPr/>
            <p:nvPr/>
          </p:nvSpPr>
          <p:spPr>
            <a:xfrm rot="16200000">
              <a:off x="4621793" y="3664035"/>
              <a:ext cx="1472938" cy="1472937"/>
            </a:xfrm>
            <a:prstGeom prst="pieWedge">
              <a:avLst/>
            </a:prstGeom>
            <a:solidFill>
              <a:srgbClr val="F1E2B4">
                <a:alpha val="749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27688" name="원형 27687"/>
            <p:cNvSpPr/>
            <p:nvPr/>
          </p:nvSpPr>
          <p:spPr>
            <a:xfrm rot="16200000">
              <a:off x="4874296" y="3664036"/>
              <a:ext cx="1220434" cy="1220434"/>
            </a:xfrm>
            <a:prstGeom prst="pieWedge">
              <a:avLst/>
            </a:prstGeom>
            <a:solidFill>
              <a:srgbClr val="F1E2B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27684" name="제목 27683"/>
          <p:cNvSpPr>
            <a:spLocks noGrp="1"/>
          </p:cNvSpPr>
          <p:nvPr>
            <p:ph type="title"/>
          </p:nvPr>
        </p:nvSpPr>
        <p:spPr>
          <a:xfrm>
            <a:off x="449580" y="1044463"/>
            <a:ext cx="6905389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600" b="1" i="1">
                <a:solidFill>
                  <a:schemeClr val="dk1"/>
                </a:solidFill>
                <a:latin typeface="맑은 고딕"/>
              </a:rPr>
              <a:t>SWOT </a:t>
            </a:r>
            <a:r>
              <a:rPr lang="ko-KR" altLang="en-US" sz="3600" b="1" i="1">
                <a:solidFill>
                  <a:schemeClr val="dk1"/>
                </a:solidFill>
                <a:latin typeface="맑은 고딕"/>
              </a:rPr>
              <a:t>기업 분석 </a:t>
            </a:r>
            <a:r>
              <a:rPr lang="en-US" altLang="ko-KR" sz="3600" b="1" i="1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3600" b="1" i="1">
                <a:solidFill>
                  <a:schemeClr val="dk1"/>
                </a:solidFill>
                <a:latin typeface="맑은 고딕"/>
              </a:rPr>
              <a:t> 위협</a:t>
            </a:r>
            <a:r>
              <a:rPr lang="en-US" altLang="ko-KR" sz="3600" b="1" i="1">
                <a:solidFill>
                  <a:schemeClr val="dk1"/>
                </a:solidFill>
                <a:latin typeface="맑은 고딕"/>
              </a:rPr>
              <a:t>(threat)</a:t>
            </a:r>
            <a:endParaRPr lang="ko-KR" altLang="en-US" sz="3600" b="1" i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7685" name="내용 개체 틀 27684"/>
          <p:cNvSpPr>
            <a:spLocks noGrp="1"/>
          </p:cNvSpPr>
          <p:nvPr>
            <p:ph idx="1"/>
          </p:nvPr>
        </p:nvSpPr>
        <p:spPr>
          <a:xfrm>
            <a:off x="449580" y="2304303"/>
            <a:ext cx="5873697" cy="3191412"/>
          </a:xfrm>
        </p:spPr>
        <p:txBody>
          <a:bodyPr vert="horz" lIns="91440" tIns="45720" rIns="91440" bIns="45720"/>
          <a:lstStyle/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파리바게트의 강력한 브랜드 인지도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개인카페의 베이커리 사업 강화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원재료 및 밀가루 가격 상승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패스트푸드의 지속적인 강세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해외 브랜드 유입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프랜차이즈 과다 확산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dk1"/>
                </a:solidFill>
                <a:latin typeface="맑은 고딕"/>
              </a:rPr>
              <a:t>전문매장(샌트위치 및 케이크 관련 매장)의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/>
          <p:nvPr/>
        </p:nvSpPr>
        <p:spPr>
          <a:xfrm>
            <a:off x="8155664" y="0"/>
            <a:ext cx="4034102" cy="6858000"/>
          </a:xfrm>
          <a:prstGeom prst="rect">
            <a:avLst/>
          </a:prstGeom>
          <a:solidFill>
            <a:srgbClr val="265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0" name="제목 1"/>
          <p:cNvSpPr>
            <a:spLocks noGrp="1"/>
          </p:cNvSpPr>
          <p:nvPr>
            <p:ph type="title"/>
          </p:nvPr>
        </p:nvSpPr>
        <p:spPr>
          <a:xfrm>
            <a:off x="765927" y="1502547"/>
            <a:ext cx="7110559" cy="1925817"/>
          </a:xfrm>
        </p:spPr>
        <p:txBody>
          <a:bodyPr/>
          <a:lstStyle/>
          <a:p>
            <a:pPr>
              <a:defRPr/>
            </a:pPr>
            <a:r>
              <a:rPr lang="ko-KR" altLang="en-US" b="1" i="1" dirty="0"/>
              <a:t>문제 해결 및 </a:t>
            </a:r>
            <a:br>
              <a:rPr lang="ko-KR" altLang="en-US" b="1" i="1" dirty="0"/>
            </a:br>
            <a:r>
              <a:rPr lang="ko-KR" altLang="en-US" b="1" i="1" dirty="0" err="1"/>
              <a:t>리뉴얼</a:t>
            </a:r>
            <a:r>
              <a:rPr lang="ko-KR" altLang="en-US" b="1" i="1" dirty="0"/>
              <a:t> 전략 수립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6" name="제목 27695"/>
          <p:cNvSpPr>
            <a:spLocks noGrp="1"/>
          </p:cNvSpPr>
          <p:nvPr>
            <p:ph type="title"/>
          </p:nvPr>
        </p:nvSpPr>
        <p:spPr>
          <a:xfrm>
            <a:off x="449580" y="180340"/>
            <a:ext cx="11294745" cy="83947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600" b="1" i="1">
                <a:solidFill>
                  <a:schemeClr val="lt1"/>
                </a:solidFill>
                <a:latin typeface="Calibri Light" charset="0"/>
                <a:ea typeface="맑은 고딕" charset="0"/>
                <a:cs typeface="+mj-cs"/>
              </a:rPr>
              <a:t>경쟁업체현황</a:t>
            </a:r>
            <a:endParaRPr lang="ko-KR" altLang="en-US" sz="3600" b="1" i="1">
              <a:solidFill>
                <a:schemeClr val="lt1"/>
              </a:solidFill>
            </a:endParaRPr>
          </a:p>
        </p:txBody>
      </p:sp>
      <p:sp>
        <p:nvSpPr>
          <p:cNvPr id="27697" name="내용 개체 틀 27696"/>
          <p:cNvSpPr>
            <a:spLocks noGrp="1"/>
          </p:cNvSpPr>
          <p:nvPr>
            <p:ph idx="1"/>
          </p:nvPr>
        </p:nvSpPr>
        <p:spPr>
          <a:xfrm>
            <a:off x="449580" y="1440180"/>
            <a:ext cx="11294110" cy="4782185"/>
          </a:xfrm>
        </p:spPr>
        <p:txBody>
          <a:bodyPr vert="horz" lIns="91440" tIns="45720" rIns="91440" bIns="45720"/>
          <a:lstStyle/>
          <a:p>
            <a:pPr>
              <a:defRPr/>
            </a:pPr>
            <a:endParaRPr lang="ko-KR" altLang="en-US"/>
          </a:p>
        </p:txBody>
      </p:sp>
      <p:pic>
        <p:nvPicPr>
          <p:cNvPr id="27698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111250"/>
            <a:ext cx="3463925" cy="5116830"/>
          </a:xfrm>
          <a:prstGeom prst="rect">
            <a:avLst/>
          </a:prstGeom>
        </p:spPr>
      </p:pic>
      <p:pic>
        <p:nvPicPr>
          <p:cNvPr id="27699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2610" y="1111250"/>
            <a:ext cx="3446780" cy="5116830"/>
          </a:xfrm>
          <a:prstGeom prst="rect">
            <a:avLst/>
          </a:prstGeom>
        </p:spPr>
      </p:pic>
      <p:pic>
        <p:nvPicPr>
          <p:cNvPr id="27700" name="그림 36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7701" name="그림 37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27702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1330" y="1111250"/>
            <a:ext cx="3481070" cy="511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7" name="제목 30736"/>
          <p:cNvSpPr>
            <a:spLocks noGrp="1"/>
          </p:cNvSpPr>
          <p:nvPr>
            <p:ph type="title"/>
          </p:nvPr>
        </p:nvSpPr>
        <p:spPr>
          <a:xfrm>
            <a:off x="449580" y="602582"/>
            <a:ext cx="11294745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600" b="1" i="1">
                <a:latin typeface="Calibri Light"/>
                <a:ea typeface="맑은 고딕"/>
                <a:cs typeface="+mj-cs"/>
              </a:rPr>
              <a:t>문제</a:t>
            </a:r>
            <a:r>
              <a:rPr lang="ko-KR" altLang="en-US" sz="3600" b="1" i="1"/>
              <a:t>해결  및   전략 수립</a:t>
            </a:r>
          </a:p>
        </p:txBody>
      </p:sp>
      <p:sp>
        <p:nvSpPr>
          <p:cNvPr id="30738" name="내용 개체 틀 30737"/>
          <p:cNvSpPr>
            <a:spLocks noGrp="1"/>
          </p:cNvSpPr>
          <p:nvPr>
            <p:ph idx="1"/>
          </p:nvPr>
        </p:nvSpPr>
        <p:spPr>
          <a:xfrm>
            <a:off x="447675" y="1913393"/>
            <a:ext cx="11294110" cy="4240234"/>
          </a:xfrm>
        </p:spPr>
        <p:txBody>
          <a:bodyPr vert="horz" lIns="91440" tIns="45720" rIns="91440" bIns="45720"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2000"/>
              <a:t>하나의 페이지나 하나의 카테고리 안에서만 보여줘도 괜찮은 요소들을 정리해  고객 친화적인 홈페이지 제작 및 기능구현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네비게이션 구성을 바꿔 간결하고 원하는 페이지를 볼 수 있게 표현</a:t>
            </a:r>
          </a:p>
          <a:p>
            <a:pPr>
              <a:defRPr/>
            </a:pPr>
            <a:endParaRPr lang="ko-KR" altLang="en-US" sz="2000"/>
          </a:p>
          <a:p>
            <a:pPr>
              <a:lnSpc>
                <a:spcPct val="100000"/>
              </a:lnSpc>
              <a:defRPr/>
            </a:pPr>
            <a:r>
              <a:rPr lang="ko-KR" altLang="en-US" sz="2000"/>
              <a:t>잘 정리된 메뉴를 통해 최적화된 </a:t>
            </a:r>
            <a:r>
              <a:rPr lang="en-US" altLang="ko-KR" sz="2000"/>
              <a:t>UI</a:t>
            </a:r>
            <a:r>
              <a:rPr lang="ko-KR" altLang="en-US" sz="2000"/>
              <a:t>로 구현으로 고객만족 실현</a:t>
            </a:r>
          </a:p>
          <a:p>
            <a:pPr>
              <a:defRPr/>
            </a:pPr>
            <a:endParaRPr lang="ko-KR" altLang="en-US" sz="2000"/>
          </a:p>
          <a:p>
            <a:pPr>
              <a:lnSpc>
                <a:spcPct val="120000"/>
              </a:lnSpc>
              <a:defRPr/>
            </a:pPr>
            <a:r>
              <a:rPr lang="ko-KR" altLang="en-US" sz="2000"/>
              <a:t>관리가 되어 있지 않는 페이지는 삭제하거나 요소를 빼내어 다른 곳에 위치 시켜주고 </a:t>
            </a:r>
            <a:r>
              <a:rPr lang="en-US" altLang="ko-KR" sz="2000"/>
              <a:t>Depth</a:t>
            </a:r>
            <a:r>
              <a:rPr lang="ko-KR" altLang="en-US" sz="2000"/>
              <a:t>가 지나치게 설정되어 있는 곳은 </a:t>
            </a:r>
            <a:r>
              <a:rPr lang="en-US" altLang="ko-KR" sz="2000"/>
              <a:t>Depth</a:t>
            </a:r>
            <a:r>
              <a:rPr lang="ko-KR" altLang="en-US" sz="2000"/>
              <a:t>의 깊이를 줄여준다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000"/>
          </a:p>
          <a:p>
            <a:pPr>
              <a:lnSpc>
                <a:spcPct val="100000"/>
              </a:lnSpc>
              <a:defRPr/>
            </a:pPr>
            <a:r>
              <a:rPr lang="ko-KR" altLang="en-US" sz="2000"/>
              <a:t>리모델링 할 벤치마킹 홈페이지 선정 </a:t>
            </a:r>
            <a:r>
              <a:rPr lang="en-US" altLang="ko-KR" sz="2000"/>
              <a:t>-</a:t>
            </a:r>
            <a:r>
              <a:rPr lang="ko-KR" altLang="en-US" sz="2000"/>
              <a:t> 스타벅스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제목 24591"/>
          <p:cNvSpPr>
            <a:spLocks noGrp="1"/>
          </p:cNvSpPr>
          <p:nvPr>
            <p:ph type="title"/>
          </p:nvPr>
        </p:nvSpPr>
        <p:spPr>
          <a:xfrm>
            <a:off x="449580" y="445468"/>
            <a:ext cx="11294745" cy="823595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3600" b="1" i="1">
                <a:latin typeface="Calibri Light"/>
                <a:ea typeface="맑은 고딕"/>
                <a:cs typeface="+mj-cs"/>
              </a:rPr>
              <a:t>리뉴얼</a:t>
            </a:r>
            <a:r>
              <a:rPr lang="ko-KR" altLang="en-US" sz="3600" b="1" i="1"/>
              <a:t> 추진 일정</a:t>
            </a:r>
          </a:p>
        </p:txBody>
      </p:sp>
      <p:graphicFrame>
        <p:nvGraphicFramePr>
          <p:cNvPr id="24598" name="표 39"/>
          <p:cNvGraphicFramePr>
            <a:graphicFrameLocks noGrp="1"/>
          </p:cNvGraphicFramePr>
          <p:nvPr>
            <p:ph sz="half" idx="1"/>
          </p:nvPr>
        </p:nvGraphicFramePr>
        <p:xfrm>
          <a:off x="609263" y="2826763"/>
          <a:ext cx="10937179" cy="18290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1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5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2023-04-27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04-28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2655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2023-05.01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05.15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2655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 </a:t>
                      </a:r>
                      <a:r>
                        <a:rPr lang="en-US" altLang="ko-KR"/>
                        <a:t>2023.05.16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05.29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2655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2023.05.30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~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06.03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2655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2023.06.05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5E8D5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265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주제 선정 및 벤치마크 페이지 선정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8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페이지 제작 및 개발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8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/>
                        <a:t>1.</a:t>
                      </a:r>
                      <a:r>
                        <a:rPr lang="ko-KR" altLang="en-US" sz="1500"/>
                        <a:t> </a:t>
                      </a:r>
                      <a:r>
                        <a:rPr lang="en-US" altLang="ko-KR" sz="1500"/>
                        <a:t>05.16</a:t>
                      </a:r>
                      <a:r>
                        <a:rPr lang="ko-KR" altLang="en-US" sz="1500"/>
                        <a:t> 중간점검 및 회의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500"/>
                        <a:t>2.</a:t>
                      </a:r>
                      <a:r>
                        <a:rPr lang="ko-KR" altLang="en-US" sz="1500"/>
                        <a:t> 페이지 제작 및 개발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8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/>
                        <a:t>1</a:t>
                      </a:r>
                      <a:r>
                        <a:rPr lang="ko-KR" altLang="en-US" sz="1500"/>
                        <a:t> </a:t>
                      </a:r>
                      <a:r>
                        <a:rPr lang="en-US" altLang="ko-KR" sz="1500"/>
                        <a:t>.</a:t>
                      </a:r>
                      <a:r>
                        <a:rPr lang="ko-KR" altLang="en-US" sz="1500"/>
                        <a:t> 페이지 제작 및 개발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500"/>
                        <a:t>2.</a:t>
                      </a:r>
                      <a:r>
                        <a:rPr lang="ko-KR" altLang="en-US" sz="1500"/>
                        <a:t> 병합 및 수정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8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최종발표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Rectangle 3"/>
          <p:cNvSpPr/>
          <p:nvPr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rgbClr val="26554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685" name="제목 27684"/>
          <p:cNvSpPr>
            <a:spLocks noGrp="1"/>
          </p:cNvSpPr>
          <p:nvPr>
            <p:ph type="title"/>
          </p:nvPr>
        </p:nvSpPr>
        <p:spPr>
          <a:xfrm>
            <a:off x="449580" y="474927"/>
            <a:ext cx="11294745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1" i="1" strike="noStrike" cap="none">
                <a:solidFill>
                  <a:srgbClr val="FFFFFF"/>
                </a:solidFill>
                <a:latin typeface="Calibri Light"/>
                <a:ea typeface="맑은 고딕"/>
                <a:cs typeface="맑은 고딕"/>
              </a:rPr>
              <a:t>리뉴얼 사이트 구조도</a:t>
            </a:r>
          </a:p>
        </p:txBody>
      </p:sp>
      <p:graphicFrame>
        <p:nvGraphicFramePr>
          <p:cNvPr id="27686" name="표 40"/>
          <p:cNvGraphicFramePr>
            <a:graphicFrameLocks noGrp="1"/>
          </p:cNvGraphicFramePr>
          <p:nvPr/>
        </p:nvGraphicFramePr>
        <p:xfrm>
          <a:off x="449580" y="1863057"/>
          <a:ext cx="11306175" cy="4264494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22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9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9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5035">
                <a:tc gridSpan="5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20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</a:p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MAIN</a:t>
                      </a:r>
                      <a:r>
                        <a:rPr lang="en-US" altLang="ko-KR" sz="2000" b="1" kern="1200">
                          <a:solidFill>
                            <a:schemeClr val="lt1"/>
                          </a:solidFill>
                        </a:rPr>
                        <a:t> PAGE</a:t>
                      </a:r>
                      <a:endParaRPr lang="ko-KR" altLang="en-US" sz="2000" b="1" kern="1200">
                        <a:solidFill>
                          <a:schemeClr val="lt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554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en-US" altLang="ko-KR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MENU</a:t>
                      </a:r>
                      <a:endParaRPr lang="ko-KR" altLang="en-US" sz="1600" b="1" kern="1200">
                        <a:solidFill>
                          <a:schemeClr val="lt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1E74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브랜드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스토리</a:t>
                      </a:r>
                    </a:p>
                  </a:txBody>
                  <a:tcPr marT="46355" marB="46355" anchor="ctr"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1E74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온라인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쇼핑몰</a:t>
                      </a:r>
                      <a:endParaRPr lang="ko-KR" altLang="en-US" sz="1600" b="1" kern="1200">
                        <a:solidFill>
                          <a:schemeClr val="lt1"/>
                        </a:solidFill>
                      </a:endParaRPr>
                    </a:p>
                  </a:txBody>
                  <a:tcPr marT="46355" marB="46355" anchor="ctr"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1E74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이벤트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altLang="ko-KR" sz="1600" b="1" kern="1200">
                          <a:solidFill>
                            <a:schemeClr val="lt1"/>
                          </a:solidFill>
                        </a:rPr>
                        <a:t>&amp;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멤버십</a:t>
                      </a:r>
                      <a:endParaRPr lang="ko-KR" altLang="en-US" sz="1600" b="1" kern="1200">
                        <a:solidFill>
                          <a:schemeClr val="lt1"/>
                        </a:solidFill>
                      </a:endParaRPr>
                    </a:p>
                  </a:txBody>
                  <a:tcPr marT="46355" marB="46355" anchor="ctr"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1E74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  <a:cs typeface="+mn-cs"/>
                        </a:rPr>
                        <a:t>그밖의</a:t>
                      </a:r>
                      <a:r>
                        <a:rPr lang="ko-KR" altLang="en-US" sz="1600" b="1" kern="1200">
                          <a:solidFill>
                            <a:schemeClr val="lt1"/>
                          </a:solidFill>
                        </a:rPr>
                        <a:t> 페이지</a:t>
                      </a: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1E74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  <a:cs typeface="+mn-cs"/>
                        </a:rPr>
                        <a:t>신제품</a:t>
                      </a:r>
                      <a:endParaRPr lang="ko-KR" altLang="en-US" sz="1400" kern="1200">
                        <a:solidFill>
                          <a:schemeClr val="dk1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브랜드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스토리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앱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진행중인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이벤트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매장안내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59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빵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재료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이야기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홈페이지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전용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예약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배송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이벤트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당담자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고객센터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9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케이크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글로벌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꽃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케이크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택배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배송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CJ</a:t>
                      </a:r>
                      <a:r>
                        <a:rPr lang="en-US" altLang="ko-KR" sz="1400" kern="1200">
                          <a:solidFill>
                            <a:srgbClr val="000000"/>
                          </a:solidFill>
                        </a:rPr>
                        <a:t> ONE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멤버십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기사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채용안내</a:t>
                      </a: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델리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라뜰리에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대량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구매 문의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제휴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혜택</a:t>
                      </a: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로그인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선물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뚜레쥬르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착한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빵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창업센터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디저트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스낵</a:t>
                      </a: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뉴스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400" kern="120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공지사항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마이페이지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41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r>
                        <a:rPr lang="ko-KR" altLang="en-US" sz="1400" kern="120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+mn-cs"/>
                        </a:rPr>
                        <a:t>음료</a:t>
                      </a: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  <a:defRPr/>
                      </a:pPr>
                      <a:endParaRPr lang="ko-KR" altLang="en-US" sz="1400" kern="1200">
                        <a:solidFill>
                          <a:srgbClr val="000000"/>
                        </a:solidFill>
                      </a:endParaRPr>
                    </a:p>
                  </a:txBody>
                  <a:tcPr marT="46355" marB="46355" anchor="ctr"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690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7691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27692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제목 24591"/>
          <p:cNvSpPr>
            <a:spLocks noGrp="1"/>
          </p:cNvSpPr>
          <p:nvPr>
            <p:ph type="title"/>
          </p:nvPr>
        </p:nvSpPr>
        <p:spPr>
          <a:xfrm>
            <a:off x="447719" y="292602"/>
            <a:ext cx="11294021" cy="823252"/>
          </a:xfrm>
        </p:spPr>
        <p:txBody>
          <a:bodyPr vert="horz" lIns="91440" tIns="45720" rIns="91440" bIns="45720" anchor="ctr"/>
          <a:lstStyle/>
          <a:p>
            <a:pPr>
              <a:defRPr/>
            </a:pPr>
            <a:r>
              <a:rPr lang="en-US" altLang="ko-KR" sz="3600" b="1" i="1" dirty="0" smtClean="0"/>
              <a:t>Tone &amp; Manner</a:t>
            </a:r>
            <a:endParaRPr lang="ko-KR" altLang="en-US" sz="3600" b="1" i="1" dirty="0"/>
          </a:p>
        </p:txBody>
      </p:sp>
      <p:graphicFrame>
        <p:nvGraphicFramePr>
          <p:cNvPr id="24599" name="내용 개체 틀 24598"/>
          <p:cNvGraphicFramePr>
            <a:graphicFrameLocks noGrp="1"/>
          </p:cNvGraphicFramePr>
          <p:nvPr>
            <p:ph sz="half" idx="1"/>
          </p:nvPr>
        </p:nvGraphicFramePr>
        <p:xfrm>
          <a:off x="609263" y="1795706"/>
          <a:ext cx="10746782" cy="460118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63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6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컬러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--main-color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8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#004e42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74C4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메인컬러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--sub-color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#ff6900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6A2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포인트 컬러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--third-color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8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#f1e6b2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1E2B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서브컬러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8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--fourth-color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#bb8459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A835A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서브컬러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--table-color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#ecefe4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ADFC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헤더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--bg-color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#fdfaf6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DFAF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배경색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Head Font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Text Font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우아한형제들 주아체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(”JUA”)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몽실몽실한 빵의 느낌</a:t>
                      </a:r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 val="9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600" name="TextBox 24599"/>
          <p:cNvSpPr txBox="1"/>
          <p:nvPr/>
        </p:nvSpPr>
        <p:spPr>
          <a:xfrm>
            <a:off x="609263" y="1230880"/>
            <a:ext cx="3269923" cy="3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Color </a:t>
            </a:r>
            <a:r>
              <a:rPr lang="ko-KR" altLang="en-US"/>
              <a:t>규정 및 폰트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Rectangle 3"/>
          <p:cNvSpPr/>
          <p:nvPr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rgbClr val="26554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685" name="제목 27684"/>
          <p:cNvSpPr>
            <a:spLocks noGrp="1"/>
          </p:cNvSpPr>
          <p:nvPr>
            <p:ph type="title"/>
          </p:nvPr>
        </p:nvSpPr>
        <p:spPr>
          <a:xfrm>
            <a:off x="449537" y="180048"/>
            <a:ext cx="11294021" cy="839127"/>
          </a:xfrm>
        </p:spPr>
        <p:txBody>
          <a:bodyPr vert="horz" lIns="91440" tIns="45720" rIns="91440" bIns="45720" anchor="ctr"/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i="1" u="none" strike="noStrike" kern="1200" cap="none" spc="0" normalizeH="0" baseline="0">
                <a:solidFill>
                  <a:srgbClr val="FFFFFF"/>
                </a:solidFill>
                <a:latin typeface="Calibri Light"/>
                <a:ea typeface="맑은 고딕"/>
                <a:cs typeface="맑은 고딕"/>
              </a:rPr>
              <a:t>벤치마킹 홈페이지</a:t>
            </a:r>
          </a:p>
        </p:txBody>
      </p:sp>
      <p:sp>
        <p:nvSpPr>
          <p:cNvPr id="27686" name="내용 개체 틀 27685"/>
          <p:cNvSpPr>
            <a:spLocks noGrp="1"/>
          </p:cNvSpPr>
          <p:nvPr>
            <p:ph idx="1"/>
          </p:nvPr>
        </p:nvSpPr>
        <p:spPr>
          <a:xfrm>
            <a:off x="449537" y="1439918"/>
            <a:ext cx="11294021" cy="4782206"/>
          </a:xfrm>
        </p:spPr>
        <p:txBody>
          <a:bodyPr vert="horz" lIns="91440" tIns="45720" rIns="91440" bIns="45720"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7687" name="그림 276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144864"/>
            <a:ext cx="3362524" cy="2479371"/>
          </a:xfrm>
          <a:prstGeom prst="rect">
            <a:avLst/>
          </a:prstGeom>
        </p:spPr>
      </p:pic>
      <p:pic>
        <p:nvPicPr>
          <p:cNvPr id="27688" name="그림 276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3624235"/>
            <a:ext cx="3362524" cy="2637081"/>
          </a:xfrm>
          <a:prstGeom prst="rect">
            <a:avLst/>
          </a:prstGeom>
        </p:spPr>
      </p:pic>
      <p:pic>
        <p:nvPicPr>
          <p:cNvPr id="27689" name="그림 276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843" y="1144864"/>
            <a:ext cx="3729064" cy="5116453"/>
          </a:xfrm>
          <a:prstGeom prst="rect">
            <a:avLst/>
          </a:prstGeom>
        </p:spPr>
      </p:pic>
      <p:pic>
        <p:nvPicPr>
          <p:cNvPr id="27690" name="그림 27689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7691" name="그림 27690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27692" name="그림 27691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  <p:pic>
        <p:nvPicPr>
          <p:cNvPr id="27693" name="그림 276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0383" y="1144864"/>
            <a:ext cx="3253075" cy="2588936"/>
          </a:xfrm>
          <a:prstGeom prst="rect">
            <a:avLst/>
          </a:prstGeom>
        </p:spPr>
      </p:pic>
      <p:pic>
        <p:nvPicPr>
          <p:cNvPr id="27694" name="그림 276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00383" y="3733800"/>
            <a:ext cx="3253074" cy="2494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0" name="텍스트 상자 3"/>
          <p:cNvSpPr txBox="1"/>
          <p:nvPr/>
        </p:nvSpPr>
        <p:spPr>
          <a:xfrm>
            <a:off x="592455" y="377190"/>
            <a:ext cx="3683635" cy="973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800" b="1" i="1" baseline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</a:rPr>
              <a:t>Index</a:t>
            </a:r>
          </a:p>
        </p:txBody>
      </p:sp>
      <p:sp>
        <p:nvSpPr>
          <p:cNvPr id="23564" name="텍스트 상자 4"/>
          <p:cNvSpPr txBox="1"/>
          <p:nvPr/>
        </p:nvSpPr>
        <p:spPr>
          <a:xfrm>
            <a:off x="923925" y="2339808"/>
            <a:ext cx="4537075" cy="3054682"/>
          </a:xfrm>
          <a:prstGeom prst="rect">
            <a:avLst/>
          </a:prstGeom>
          <a:ln w="25400"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ctr" anchorCtr="0">
            <a:spAutoFit/>
          </a:bodyPr>
          <a:lstStyle/>
          <a:p>
            <a:pPr latinLnBrk="0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1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 . 조원 소개  및 분담 내역</a:t>
            </a:r>
          </a:p>
          <a:p>
            <a:pPr defTabSz="914400" latinLnBrk="1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</a:rPr>
              <a:t>	</a:t>
            </a:r>
          </a:p>
          <a:p>
            <a:pPr latinLnBrk="0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2. Project info</a:t>
            </a:r>
          </a:p>
          <a:p>
            <a:pPr latinLnBrk="0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en-US" altLang="ko-KR" sz="1600" dirty="0">
                <a:solidFill>
                  <a:schemeClr val="lt1"/>
                </a:solidFill>
              </a:rPr>
              <a:t>	</a:t>
            </a:r>
            <a:r>
              <a:rPr lang="ko-KR" altLang="en-US" sz="1600" dirty="0">
                <a:solidFill>
                  <a:schemeClr val="lt1"/>
                </a:solidFill>
              </a:rPr>
              <a:t>뚜레쥬르 홈페이지 선정이유</a:t>
            </a:r>
          </a:p>
          <a:p>
            <a:pPr latinLnBrk="0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endParaRPr lang="ko-KR" altLang="en-US" sz="1600" dirty="0">
              <a:solidFill>
                <a:schemeClr val="lt1"/>
              </a:solidFill>
            </a:endParaRPr>
          </a:p>
          <a:p>
            <a:pPr defTabSz="914400" latinLnBrk="1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3.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 뚜레쥬르 </a:t>
            </a: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SWOT 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분석</a:t>
            </a:r>
          </a:p>
          <a:p>
            <a:pPr defTabSz="914400" latinLnBrk="1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4-1.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강점</a:t>
            </a:r>
          </a:p>
          <a:p>
            <a:pPr defTabSz="914400" latinLnBrk="1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4.2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 약점</a:t>
            </a:r>
          </a:p>
          <a:p>
            <a:pPr defTabSz="914400" latinLnBrk="1">
              <a:spcBef>
                <a:spcPts val="200"/>
              </a:spcBef>
              <a:spcAft>
                <a:spcPts val="200"/>
              </a:spcAft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4.3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 기회</a:t>
            </a:r>
          </a:p>
          <a:p>
            <a:pPr defTabSz="914400">
              <a:spcBef>
                <a:spcPts val="500"/>
              </a:spcBef>
              <a:spcAft>
                <a:spcPts val="500"/>
              </a:spcAft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4.4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 </a:t>
            </a:r>
            <a:r>
              <a:rPr lang="ko-KR" altLang="en-US" sz="1600" i="1" dirty="0" smtClean="0">
                <a:solidFill>
                  <a:schemeClr val="lt1"/>
                </a:solidFill>
                <a:latin typeface="맑은 고딕"/>
              </a:rPr>
              <a:t>위협</a:t>
            </a:r>
            <a:endParaRPr lang="ko-KR" altLang="en-US" sz="1600" i="1" dirty="0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3565" name="텍스트 상자 5"/>
          <p:cNvSpPr txBox="1"/>
          <p:nvPr/>
        </p:nvSpPr>
        <p:spPr>
          <a:xfrm>
            <a:off x="6323964" y="1504949"/>
            <a:ext cx="4537076" cy="378565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4</a:t>
            </a:r>
            <a:r>
              <a:rPr lang="en-US" altLang="ko-KR" sz="1600" i="1" dirty="0" smtClean="0">
                <a:solidFill>
                  <a:schemeClr val="lt1"/>
                </a:solidFill>
                <a:effectLst/>
                <a:latin typeface="맑은 고딕"/>
              </a:rPr>
              <a:t>.</a:t>
            </a:r>
            <a:r>
              <a:rPr lang="ko-KR" altLang="en-US" sz="1600" i="1" dirty="0" smtClean="0">
                <a:solidFill>
                  <a:schemeClr val="lt1"/>
                </a:solidFill>
                <a:effectLst/>
                <a:latin typeface="맑은 고딕"/>
              </a:rPr>
              <a:t> 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문제 해결 및  </a:t>
            </a:r>
            <a:r>
              <a:rPr lang="ko-KR" altLang="en-US" sz="1600" i="1" dirty="0" err="1">
                <a:solidFill>
                  <a:schemeClr val="lt1"/>
                </a:solidFill>
                <a:effectLst/>
                <a:latin typeface="맑은 고딕"/>
              </a:rPr>
              <a:t>리뉴얼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전략 수립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5-1.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경쟁업체 현황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5-2.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문제해결 및 전략 수립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5-3.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</a:t>
            </a:r>
            <a:r>
              <a:rPr lang="ko-KR" altLang="en-US" sz="1600" i="1" dirty="0" err="1">
                <a:solidFill>
                  <a:schemeClr val="lt1"/>
                </a:solidFill>
                <a:effectLst/>
                <a:latin typeface="맑은 고딕"/>
              </a:rPr>
              <a:t>리뉴얼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추진 일정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5-4.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</a:t>
            </a:r>
            <a:r>
              <a:rPr lang="ko-KR" altLang="en-US" sz="1600" i="1" dirty="0" err="1">
                <a:solidFill>
                  <a:schemeClr val="lt1"/>
                </a:solidFill>
                <a:effectLst/>
                <a:latin typeface="맑은 고딕"/>
              </a:rPr>
              <a:t>리뉴얼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사이트 구조도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5-5.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</a:t>
            </a:r>
            <a:r>
              <a:rPr lang="ko-KR" altLang="en-US" sz="1600" i="1" dirty="0" err="1">
                <a:solidFill>
                  <a:schemeClr val="lt1"/>
                </a:solidFill>
                <a:effectLst/>
                <a:latin typeface="맑은 고딕"/>
              </a:rPr>
              <a:t>리뉴얼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구성요소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5-6.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벤치마킹 사이트</a:t>
            </a:r>
          </a:p>
          <a:p>
            <a:pPr marL="0" indent="0" latinLnBrk="0">
              <a:buFontTx/>
              <a:buNone/>
              <a:defRPr/>
            </a:pPr>
            <a:r>
              <a:rPr lang="ko-KR" altLang="en-US" sz="1600" i="1" dirty="0">
                <a:solidFill>
                  <a:schemeClr val="lt1"/>
                </a:solidFill>
                <a:effectLst/>
              </a:rPr>
              <a:t>	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5-7.</a:t>
            </a:r>
            <a:r>
              <a:rPr lang="ko-KR" altLang="en-US" sz="1600" i="1" dirty="0">
                <a:solidFill>
                  <a:schemeClr val="lt1"/>
                </a:solidFill>
                <a:effectLst/>
                <a:latin typeface="맑은 고딕"/>
              </a:rPr>
              <a:t> 그 밖의 참고 사이트</a:t>
            </a:r>
          </a:p>
          <a:p>
            <a:pPr marL="0" indent="0" latinLnBrk="0">
              <a:buFontTx/>
              <a:buNone/>
              <a:defRPr/>
            </a:pPr>
            <a:endParaRPr lang="en-US" altLang="ko-KR" sz="1600" i="1" dirty="0" smtClean="0">
              <a:solidFill>
                <a:schemeClr val="lt1"/>
              </a:solidFill>
              <a:effectLst/>
              <a:latin typeface="맑은 고딕"/>
            </a:endParaRPr>
          </a:p>
          <a:p>
            <a:pPr latinLnBrk="0"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  <a:cs typeface="맑은 고딕"/>
              </a:rPr>
              <a:t>5</a:t>
            </a:r>
            <a:r>
              <a:rPr lang="en-US" altLang="ko-KR" sz="1600" i="1" dirty="0" smtClean="0">
                <a:solidFill>
                  <a:schemeClr val="lt1"/>
                </a:solidFill>
                <a:latin typeface="맑은 고딕"/>
                <a:cs typeface="맑은 고딕"/>
              </a:rPr>
              <a:t>.</a:t>
            </a:r>
            <a:r>
              <a:rPr lang="ko-KR" altLang="en-US" sz="1600" i="1" dirty="0" smtClean="0">
                <a:solidFill>
                  <a:schemeClr val="lt1"/>
                </a:solidFill>
                <a:latin typeface="맑은 고딕"/>
              </a:rPr>
              <a:t>  </a:t>
            </a:r>
            <a:r>
              <a:rPr lang="ko-KR" altLang="en-US" sz="1600" i="1" dirty="0">
                <a:solidFill>
                  <a:schemeClr val="lt1"/>
                </a:solidFill>
                <a:latin typeface="맑은 고딕"/>
              </a:rPr>
              <a:t>변경 내역</a:t>
            </a:r>
          </a:p>
          <a:p>
            <a:pPr marL="0" indent="0" latinLnBrk="0">
              <a:buFontTx/>
              <a:buNone/>
              <a:defRPr/>
            </a:pPr>
            <a:endParaRPr lang="ko-KR" altLang="en-US" sz="1600" i="1" dirty="0">
              <a:solidFill>
                <a:schemeClr val="lt1"/>
              </a:solidFill>
              <a:effectLst/>
              <a:latin typeface="맑은 고딕"/>
            </a:endParaRPr>
          </a:p>
          <a:p>
            <a:pPr marL="0" indent="0" latinLnBrk="0">
              <a:buFontTx/>
              <a:buNone/>
              <a:defRPr/>
            </a:pPr>
            <a:endParaRPr lang="en-US" altLang="ko-KR" sz="1600" i="1" dirty="0" smtClean="0">
              <a:solidFill>
                <a:schemeClr val="lt1"/>
              </a:solidFill>
              <a:effectLst/>
              <a:latin typeface="맑은 고딕"/>
            </a:endParaRPr>
          </a:p>
          <a:p>
            <a:pPr marL="0" indent="0" latinLnBrk="0">
              <a:buFontTx/>
              <a:buNone/>
              <a:defRPr/>
            </a:pPr>
            <a:r>
              <a:rPr lang="en-US" altLang="ko-KR" sz="1600" i="1" dirty="0">
                <a:solidFill>
                  <a:schemeClr val="lt1"/>
                </a:solidFill>
                <a:latin typeface="맑은 고딕"/>
              </a:rPr>
              <a:t>6</a:t>
            </a:r>
            <a:r>
              <a:rPr lang="en-US" altLang="ko-KR" sz="1600" i="1" dirty="0" smtClean="0">
                <a:solidFill>
                  <a:schemeClr val="lt1"/>
                </a:solidFill>
                <a:latin typeface="맑은 고딕"/>
              </a:rPr>
              <a:t>.</a:t>
            </a:r>
            <a:r>
              <a:rPr lang="ko-KR" altLang="en-US" sz="1600" i="1" dirty="0" smtClean="0">
                <a:solidFill>
                  <a:schemeClr val="lt1"/>
                </a:solidFill>
                <a:effectLst/>
                <a:latin typeface="맑은 고딕"/>
              </a:rPr>
              <a:t> </a:t>
            </a:r>
            <a:r>
              <a:rPr lang="en-US" altLang="ko-KR" sz="1600" i="1" dirty="0">
                <a:solidFill>
                  <a:schemeClr val="lt1"/>
                </a:solidFill>
                <a:effectLst/>
                <a:latin typeface="맑은 고딕"/>
              </a:rPr>
              <a:t>LINK</a:t>
            </a:r>
          </a:p>
          <a:p>
            <a:pPr marL="0" indent="0" latinLnBrk="0">
              <a:buFontTx/>
              <a:buNone/>
              <a:defRPr/>
            </a:pPr>
            <a:endParaRPr lang="en-US" altLang="ko-KR" sz="1600" i="1" dirty="0">
              <a:solidFill>
                <a:schemeClr val="lt1"/>
              </a:solidFill>
              <a:effectLst/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0" i="1" strike="noStrike" cap="none" dirty="0">
                <a:solidFill>
                  <a:schemeClr val="lt1"/>
                </a:solidFill>
                <a:effectLst/>
              </a:rPr>
              <a:t>	</a:t>
            </a:r>
            <a:endParaRPr lang="ko-KR" altLang="en-US" sz="1600" b="0" i="1" strike="noStrike" cap="none" dirty="0">
              <a:solidFill>
                <a:schemeClr val="lt1"/>
              </a:solidFill>
              <a:effectLst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제목 24591"/>
          <p:cNvSpPr>
            <a:spLocks noGrp="1"/>
          </p:cNvSpPr>
          <p:nvPr>
            <p:ph type="title"/>
          </p:nvPr>
        </p:nvSpPr>
        <p:spPr>
          <a:xfrm>
            <a:off x="449537" y="386260"/>
            <a:ext cx="11294021" cy="823252"/>
          </a:xfrm>
        </p:spPr>
        <p:txBody>
          <a:bodyPr vert="horz" lIns="91440" tIns="45720" rIns="91440" bIns="45720" anchor="ctr"/>
          <a:lstStyle/>
          <a:p>
            <a:pPr>
              <a:defRPr/>
            </a:pPr>
            <a:r>
              <a:rPr lang="ko-KR" altLang="en-US" sz="3600" b="1" i="1"/>
              <a:t>참고 홈페이지</a:t>
            </a:r>
          </a:p>
        </p:txBody>
      </p:sp>
      <p:sp>
        <p:nvSpPr>
          <p:cNvPr id="24593" name="내용 개체 틀 24592"/>
          <p:cNvSpPr>
            <a:spLocks noGrp="1"/>
          </p:cNvSpPr>
          <p:nvPr>
            <p:ph sz="half" idx="1"/>
          </p:nvPr>
        </p:nvSpPr>
        <p:spPr>
          <a:xfrm>
            <a:off x="446617" y="1436688"/>
            <a:ext cx="5571066" cy="4786312"/>
          </a:xfrm>
        </p:spPr>
        <p:txBody>
          <a:bodyPr vert="horz" lIns="91440" tIns="45720" rIns="91440" bIns="45720"/>
          <a:lstStyle/>
          <a:p>
            <a:pPr>
              <a:defRPr/>
            </a:pPr>
            <a:r>
              <a:rPr lang="ko-KR" altLang="en-US" sz="2000"/>
              <a:t>빙그레</a:t>
            </a:r>
          </a:p>
        </p:txBody>
      </p:sp>
      <p:sp>
        <p:nvSpPr>
          <p:cNvPr id="24594" name="내용 개체 틀 24593"/>
          <p:cNvSpPr>
            <a:spLocks noGrp="1"/>
          </p:cNvSpPr>
          <p:nvPr>
            <p:ph sz="half" idx="1"/>
          </p:nvPr>
        </p:nvSpPr>
        <p:spPr>
          <a:xfrm>
            <a:off x="6197599" y="1436688"/>
            <a:ext cx="5571066" cy="4786312"/>
          </a:xfrm>
        </p:spPr>
        <p:txBody>
          <a:bodyPr vert="horz" lIns="91440" tIns="45720" rIns="91440" bIns="45720"/>
          <a:lstStyle/>
          <a:p>
            <a:pPr>
              <a:defRPr/>
            </a:pPr>
            <a:r>
              <a:rPr lang="ko-KR" altLang="en-US" sz="2000"/>
              <a:t>노티드</a:t>
            </a:r>
          </a:p>
        </p:txBody>
      </p:sp>
      <p:pic>
        <p:nvPicPr>
          <p:cNvPr id="24595" name="그림 245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9240" y="2111722"/>
            <a:ext cx="4561717" cy="4039462"/>
          </a:xfrm>
          <a:prstGeom prst="rect">
            <a:avLst/>
          </a:prstGeom>
        </p:spPr>
      </p:pic>
      <p:pic>
        <p:nvPicPr>
          <p:cNvPr id="24596" name="그림 245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4981" y="2004849"/>
            <a:ext cx="4499236" cy="425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/>
          <p:nvPr/>
        </p:nvSpPr>
        <p:spPr>
          <a:xfrm>
            <a:off x="0" y="0"/>
            <a:ext cx="7873561" cy="6858000"/>
          </a:xfrm>
          <a:prstGeom prst="rect">
            <a:avLst/>
          </a:prstGeom>
          <a:solidFill>
            <a:srgbClr val="265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TextBox 24578"/>
          <p:cNvSpPr txBox="1"/>
          <p:nvPr/>
        </p:nvSpPr>
        <p:spPr>
          <a:xfrm>
            <a:off x="432515" y="1344294"/>
            <a:ext cx="7403141" cy="9017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1" i="1" baseline="0">
                <a:solidFill>
                  <a:schemeClr val="lt1"/>
                </a:solidFill>
                <a:latin typeface="Calisto MT"/>
                <a:ea typeface="lato medium"/>
              </a:rPr>
              <a:t>변경 내역</a:t>
            </a:r>
          </a:p>
        </p:txBody>
      </p:sp>
      <p:sp>
        <p:nvSpPr>
          <p:cNvPr id="24580" name="TextBox 24579"/>
          <p:cNvSpPr txBox="1"/>
          <p:nvPr/>
        </p:nvSpPr>
        <p:spPr>
          <a:xfrm>
            <a:off x="10393189" y="5773449"/>
            <a:ext cx="1133354" cy="448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/>
              <a:t>장진용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Box 3"/>
          <p:cNvSpPr txBox="1"/>
          <p:nvPr/>
        </p:nvSpPr>
        <p:spPr>
          <a:xfrm>
            <a:off x="0" y="233408"/>
            <a:ext cx="3955774" cy="8002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D0D0D"/>
                </a:solidFill>
                <a:latin typeface="Calisto MT"/>
                <a:ea typeface="lato medium"/>
              </a:rPr>
              <a:t>매장 찾기</a:t>
            </a:r>
          </a:p>
        </p:txBody>
      </p:sp>
      <p:pic>
        <p:nvPicPr>
          <p:cNvPr id="31758" name="그림 317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7341" y="1151479"/>
            <a:ext cx="7555082" cy="5511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5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597775" cy="6856730"/>
          </a:xfrm>
          <a:prstGeom prst="rect">
            <a:avLst/>
          </a:prstGeom>
        </p:spPr>
      </p:pic>
      <p:sp>
        <p:nvSpPr>
          <p:cNvPr id="31756" name="텍스트 상자 62"/>
          <p:cNvSpPr txBox="1"/>
          <p:nvPr/>
        </p:nvSpPr>
        <p:spPr>
          <a:xfrm>
            <a:off x="7897495" y="1216025"/>
            <a:ext cx="3978910" cy="236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매장 찾기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뚜레쥬르 웹의 장점인 인포윈도우를 사용하고 스타벅스 웹의 장점인 넓은 맵을 사용하여 사용하기 더 편하고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직관적인 사이트로 만들었습니다.</a:t>
            </a:r>
          </a:p>
        </p:txBody>
      </p:sp>
      <p:pic>
        <p:nvPicPr>
          <p:cNvPr id="31758" name="그림 63" descr="/Users/choijoonhuk/Library/Group Containers/L48J367XN4.com.infraware.PolarisOffice/EngineTemp/4485/image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0"/>
          <a:stretch>
            <a:fillRect/>
          </a:stretch>
        </p:blipFill>
        <p:spPr>
          <a:xfrm>
            <a:off x="5453380" y="0"/>
            <a:ext cx="6763385" cy="6857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8" name="그림 64" descr="/Users/choijoonhuk/Library/Group Containers/L48J367XN4.com.infraware.PolarisOffice/EngineTemp/4485/image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r="11180"/>
          <a:stretch>
            <a:fillRect/>
          </a:stretch>
        </p:blipFill>
        <p:spPr>
          <a:xfrm>
            <a:off x="-35560" y="0"/>
            <a:ext cx="8766810" cy="6857365"/>
          </a:xfrm>
          <a:prstGeom prst="rect">
            <a:avLst/>
          </a:prstGeom>
          <a:noFill/>
        </p:spPr>
      </p:pic>
      <p:sp>
        <p:nvSpPr>
          <p:cNvPr id="31756" name="TextBox 3"/>
          <p:cNvSpPr txBox="1">
            <a:spLocks/>
          </p:cNvSpPr>
          <p:nvPr/>
        </p:nvSpPr>
        <p:spPr>
          <a:xfrm>
            <a:off x="8775700" y="1278890"/>
            <a:ext cx="3414395" cy="4305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243840" tIns="121920" rIns="243840" bIns="121920" numCol="1" anchor="t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2600" b="1" i="0" strike="noStrike" cap="none">
                <a:solidFill>
                  <a:srgbClr val="0D0D0D"/>
                </a:solidFill>
                <a:latin typeface="Calisto MT" charset="0"/>
                <a:ea typeface="lato medium" charset="0"/>
              </a:rPr>
              <a:t>마이페이지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2200" b="0" i="0" strike="noStrike" cap="none">
              <a:solidFill>
                <a:srgbClr val="0D0D0D"/>
              </a:solidFill>
              <a:latin typeface="Calisto MT" charset="0"/>
              <a:ea typeface="lato medium" charset="0"/>
            </a:endParaRPr>
          </a:p>
          <a:p>
            <a:pPr marL="254000" indent="-254000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alibri"/>
              <a:buChar char="§"/>
              <a:defRPr/>
            </a:pPr>
            <a:r>
              <a:rPr lang="ko-KR" altLang="en-US" sz="1800" b="0" i="0" strike="noStrike" cap="none">
                <a:solidFill>
                  <a:srgbClr val="0D0D0D"/>
                </a:solidFill>
                <a:latin typeface="Calisto MT" charset="0"/>
                <a:ea typeface="lato medium" charset="0"/>
              </a:rPr>
              <a:t>뚜레쥬르의 마이페이지의 단점인 필요한 메뉴를 찾기위해 페이지 이동을 해야하는것을 페이지 이동을 하지않고 하나의 페이지에서 모든 메뉴를 확인할수 있게 만들었습니다.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8530590" cy="6856730"/>
          </a:xfrm>
          <a:prstGeom prst="rect">
            <a:avLst/>
          </a:prstGeom>
        </p:spPr>
      </p:pic>
      <p:pic>
        <p:nvPicPr>
          <p:cNvPr id="31761" name="그림 67" descr="/Users/choijoonhuk/Library/Group Containers/L48J367XN4.com.infraware.PolarisOffice/EngineTemp/4485/image4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30"/>
          <a:stretch>
            <a:fillRect/>
          </a:stretch>
        </p:blipFill>
        <p:spPr>
          <a:xfrm>
            <a:off x="8686165" y="0"/>
            <a:ext cx="3369945" cy="6857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6" name="TextBox 3"/>
          <p:cNvSpPr txBox="1"/>
          <p:nvPr/>
        </p:nvSpPr>
        <p:spPr>
          <a:xfrm>
            <a:off x="0" y="233679"/>
            <a:ext cx="3956685" cy="798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40" tIns="121920" rIns="243840" bIns="121920" numCol="1" anchor="t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3600" b="0" i="0" strike="noStrike" cap="none">
                <a:solidFill>
                  <a:srgbClr val="0D0D0D"/>
                </a:solidFill>
                <a:latin typeface="Calisto MT" charset="0"/>
                <a:ea typeface="lato medium" charset="0"/>
              </a:rPr>
              <a:t>대량 구매 문의</a:t>
            </a:r>
          </a:p>
        </p:txBody>
      </p:sp>
      <p:pic>
        <p:nvPicPr>
          <p:cNvPr id="3175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1900" y="1186815"/>
            <a:ext cx="9726295" cy="5205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709535" cy="6856730"/>
          </a:xfrm>
          <a:prstGeom prst="rect">
            <a:avLst/>
          </a:prstGeom>
        </p:spPr>
      </p:pic>
      <p:sp>
        <p:nvSpPr>
          <p:cNvPr id="31760" name="텍스트 상자 70"/>
          <p:cNvSpPr txBox="1">
            <a:spLocks/>
          </p:cNvSpPr>
          <p:nvPr/>
        </p:nvSpPr>
        <p:spPr>
          <a:xfrm>
            <a:off x="8018145" y="1541780"/>
            <a:ext cx="3121025" cy="42430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 b="1">
                <a:latin typeface="Calibri" charset="0"/>
                <a:ea typeface="맑은 고딕" charset="0"/>
                <a:cs typeface="+mn-cs"/>
              </a:rPr>
              <a:t>대량</a:t>
            </a:r>
            <a:r>
              <a:rPr lang="ko-KR" altLang="en-US" sz="2400" b="1"/>
              <a:t> 구매 문의</a:t>
            </a:r>
          </a:p>
          <a:p>
            <a:pPr marL="0" indent="0" latinLnBrk="0">
              <a:buFontTx/>
              <a:buNone/>
              <a:defRPr/>
            </a:pPr>
            <a:endParaRPr lang="ko-KR" altLang="en-US"/>
          </a:p>
          <a:p>
            <a:pPr marL="254000" indent="-254000" latinLnBrk="0">
              <a:lnSpc>
                <a:spcPct val="150000"/>
              </a:lnSpc>
              <a:buFont typeface="Calibri"/>
              <a:buChar char="§"/>
              <a:defRPr/>
            </a:pP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뚜레쥬르의</a:t>
            </a:r>
            <a:r>
              <a:rPr lang="ko-KR" altLang="en-US" sz="1900"/>
              <a:t> 대량 구매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페이지는</a:t>
            </a:r>
            <a:r>
              <a:rPr lang="ko-KR" altLang="en-US" sz="1900"/>
              <a:t> 절차를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확인하기</a:t>
            </a:r>
            <a:r>
              <a:rPr lang="ko-KR" altLang="en-US" sz="1900"/>
              <a:t>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위해서는</a:t>
            </a:r>
            <a:r>
              <a:rPr lang="ko-KR" altLang="en-US" sz="1900"/>
              <a:t> 따로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고객센터</a:t>
            </a:r>
            <a:r>
              <a:rPr lang="ko-KR" altLang="en-US" sz="1900"/>
              <a:t>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들어가서</a:t>
            </a:r>
            <a:r>
              <a:rPr lang="ko-KR" altLang="en-US" sz="1900"/>
              <a:t>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FAQ를</a:t>
            </a:r>
            <a:r>
              <a:rPr lang="ko-KR" altLang="en-US" sz="1900"/>
              <a:t> 확인해야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하지만</a:t>
            </a:r>
            <a:r>
              <a:rPr lang="ko-KR" altLang="en-US" sz="1900"/>
              <a:t>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먼저</a:t>
            </a:r>
            <a:r>
              <a:rPr lang="ko-KR" altLang="en-US" sz="1900"/>
              <a:t> 절차를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확인시켜주며</a:t>
            </a:r>
            <a:r>
              <a:rPr lang="ko-KR" altLang="en-US" sz="1900"/>
              <a:t> 문의할수 </a:t>
            </a:r>
            <a:r>
              <a:rPr lang="ko-KR" altLang="en-US" sz="1900">
                <a:latin typeface="Calibri" charset="0"/>
                <a:ea typeface="맑은 고딕" charset="0"/>
                <a:cs typeface="+mn-cs"/>
              </a:rPr>
              <a:t>있게</a:t>
            </a:r>
            <a:r>
              <a:rPr lang="ko-KR" altLang="en-US" sz="1900"/>
              <a:t> 만들었습니다.</a:t>
            </a:r>
          </a:p>
        </p:txBody>
      </p:sp>
      <p:pic>
        <p:nvPicPr>
          <p:cNvPr id="31761" name="그림 71" descr="/Users/choijoonhuk/Library/Group Containers/L48J367XN4.com.infraware.PolarisOffice/EngineTemp/4485/image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0"/>
          <a:stretch>
            <a:fillRect/>
          </a:stretch>
        </p:blipFill>
        <p:spPr>
          <a:xfrm>
            <a:off x="8000364" y="0"/>
            <a:ext cx="3342005" cy="6857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6" name="TextBox 3"/>
          <p:cNvSpPr txBox="1"/>
          <p:nvPr/>
        </p:nvSpPr>
        <p:spPr>
          <a:xfrm>
            <a:off x="0" y="233408"/>
            <a:ext cx="3955774" cy="8002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D0D0D"/>
                </a:solidFill>
                <a:latin typeface="Calisto MT"/>
                <a:ea typeface="lato medium"/>
              </a:rPr>
              <a:t>앱 다운받기</a:t>
            </a:r>
          </a:p>
        </p:txBody>
      </p:sp>
      <p:pic>
        <p:nvPicPr>
          <p:cNvPr id="31759" name="그림 317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0134" y="1010974"/>
            <a:ext cx="2609496" cy="5590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0" name="그림 73" descr="/Users/choijoonhuk/Library/Group Containers/L48J367XN4.com.infraware.PolarisOffice/EngineTemp/4485/image4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" y="0"/>
            <a:ext cx="3174365" cy="6857365"/>
          </a:xfrm>
          <a:prstGeom prst="rect">
            <a:avLst/>
          </a:prstGeom>
          <a:noFill/>
        </p:spPr>
      </p:pic>
      <p:sp>
        <p:nvSpPr>
          <p:cNvPr id="31762" name="텍스트 상자 74"/>
          <p:cNvSpPr txBox="1">
            <a:spLocks/>
          </p:cNvSpPr>
          <p:nvPr/>
        </p:nvSpPr>
        <p:spPr>
          <a:xfrm>
            <a:off x="6927215" y="1662430"/>
            <a:ext cx="4503420" cy="31070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500" b="1">
                <a:latin typeface="Calibri" charset="0"/>
                <a:ea typeface="맑은 고딕" charset="0"/>
                <a:cs typeface="+mn-cs"/>
              </a:rPr>
              <a:t>앱</a:t>
            </a:r>
            <a:r>
              <a:rPr lang="ko-KR" altLang="en-US" sz="2500" b="1"/>
              <a:t> 다운받기</a:t>
            </a:r>
          </a:p>
          <a:p>
            <a:pPr marL="0" indent="0" latinLnBrk="0">
              <a:buFontTx/>
              <a:buNone/>
              <a:defRPr/>
            </a:pPr>
            <a:endParaRPr lang="ko-KR" altLang="en-US"/>
          </a:p>
          <a:p>
            <a:pPr marL="254000" indent="-254000" latinLnBrk="0">
              <a:lnSpc>
                <a:spcPct val="150000"/>
              </a:lnSpc>
              <a:buFont typeface="Calibri"/>
              <a:buChar char="§"/>
            </a:pP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정적인</a:t>
            </a:r>
            <a:r>
              <a:rPr lang="ko-KR" altLang="en-US" sz="1800"/>
              <a:t> 뚜레쥬르의 앱 다운받기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페이지의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단점인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트렌드의</a:t>
            </a:r>
            <a:r>
              <a:rPr lang="ko-KR" altLang="en-US" sz="1800"/>
              <a:t> 맞지 않은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가장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아래쪽에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필요한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QR코드를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가장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위쪽의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디자인하여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트렌드하며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동적인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사이트를</a:t>
            </a:r>
            <a:r>
              <a:rPr lang="ko-KR" altLang="en-US" sz="1800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만들었습니다.</a:t>
            </a:r>
            <a:endParaRPr lang="ko-KR" altLang="en-US" sz="1800"/>
          </a:p>
          <a:p>
            <a:pPr marL="254000" indent="-254000" latinLnBrk="0">
              <a:buFont typeface="Calibri"/>
              <a:buChar char="§"/>
              <a:defRPr/>
            </a:pPr>
            <a:endParaRPr lang="ko-KR" altLang="en-US"/>
          </a:p>
        </p:txBody>
      </p:sp>
      <p:pic>
        <p:nvPicPr>
          <p:cNvPr id="31763" name="그림 75" descr="/Users/choijoonhuk/Library/Group Containers/L48J367XN4.com.infraware.PolarisOffice/EngineTemp/4485/image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80"/>
          <a:stretch>
            <a:fillRect/>
          </a:stretch>
        </p:blipFill>
        <p:spPr>
          <a:xfrm>
            <a:off x="3166745" y="0"/>
            <a:ext cx="3510280" cy="6857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/>
          <p:nvPr/>
        </p:nvSpPr>
        <p:spPr>
          <a:xfrm>
            <a:off x="8208315" y="0"/>
            <a:ext cx="3981450" cy="6858000"/>
          </a:xfrm>
          <a:prstGeom prst="rect">
            <a:avLst/>
          </a:prstGeom>
          <a:solidFill>
            <a:srgbClr val="265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TextBox 24578"/>
          <p:cNvSpPr txBox="1"/>
          <p:nvPr/>
        </p:nvSpPr>
        <p:spPr>
          <a:xfrm>
            <a:off x="875922" y="1344294"/>
            <a:ext cx="6729020" cy="825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900" b="1" i="1" baseline="0">
                <a:solidFill>
                  <a:schemeClr val="tx1"/>
                </a:solidFill>
                <a:latin typeface="맑은 고딕"/>
              </a:rPr>
              <a:t>조원소개 및 분담 내역</a:t>
            </a:r>
          </a:p>
        </p:txBody>
      </p:sp>
      <p:sp>
        <p:nvSpPr>
          <p:cNvPr id="24580" name="TextBox 24579"/>
          <p:cNvSpPr txBox="1"/>
          <p:nvPr/>
        </p:nvSpPr>
        <p:spPr>
          <a:xfrm flipH="1">
            <a:off x="10199040" y="3928011"/>
            <a:ext cx="1091845" cy="25585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chemeClr val="lt1"/>
                </a:solidFill>
              </a:rPr>
              <a:t>김진우</a:t>
            </a:r>
          </a:p>
          <a:p>
            <a:pPr>
              <a:defRPr/>
            </a:pPr>
            <a:endParaRPr lang="ko-KR" altLang="en-US" sz="24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2400" b="1">
                <a:solidFill>
                  <a:schemeClr val="lt1"/>
                </a:solidFill>
              </a:rPr>
              <a:t>서지나</a:t>
            </a:r>
          </a:p>
          <a:p>
            <a:pPr>
              <a:defRPr/>
            </a:pPr>
            <a:endParaRPr lang="ko-KR" altLang="en-US" sz="24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2400" b="1">
                <a:solidFill>
                  <a:schemeClr val="lt1"/>
                </a:solidFill>
              </a:rPr>
              <a:t>장진용</a:t>
            </a:r>
          </a:p>
          <a:p>
            <a:pPr>
              <a:defRPr/>
            </a:pPr>
            <a:endParaRPr lang="ko-KR" altLang="en-US" sz="24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2400" b="1">
                <a:solidFill>
                  <a:schemeClr val="lt1"/>
                </a:solidFill>
              </a:rPr>
              <a:t>최준혁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6" name="TextBox 3"/>
          <p:cNvSpPr txBox="1">
            <a:spLocks/>
          </p:cNvSpPr>
          <p:nvPr/>
        </p:nvSpPr>
        <p:spPr>
          <a:xfrm>
            <a:off x="584835" y="1437640"/>
            <a:ext cx="7306310" cy="613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243840" tIns="121920" rIns="243840" bIns="121920" numCol="1" anchor="t">
            <a:spAutoFit/>
          </a:bodyPr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2400" b="1" i="0" strike="noStrike" cap="none">
                <a:solidFill>
                  <a:srgbClr val="0D0D0D"/>
                </a:solidFill>
                <a:latin typeface="Calisto MT" charset="0"/>
                <a:ea typeface="lato medium" charset="0"/>
              </a:rPr>
              <a:t>홈페이지 예약 택배 배송</a:t>
            </a:r>
          </a:p>
        </p:txBody>
      </p:sp>
      <p:pic>
        <p:nvPicPr>
          <p:cNvPr id="31760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33390" y="0"/>
            <a:ext cx="4867275" cy="6903085"/>
          </a:xfrm>
          <a:prstGeom prst="rect">
            <a:avLst/>
          </a:prstGeom>
        </p:spPr>
      </p:pic>
      <p:sp>
        <p:nvSpPr>
          <p:cNvPr id="31761" name="텍스트 상자 77"/>
          <p:cNvSpPr txBox="1">
            <a:spLocks/>
          </p:cNvSpPr>
          <p:nvPr/>
        </p:nvSpPr>
        <p:spPr>
          <a:xfrm>
            <a:off x="767080" y="2091690"/>
            <a:ext cx="3726180" cy="26746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latinLnBrk="0">
              <a:lnSpc>
                <a:spcPct val="150000"/>
              </a:lnSpc>
              <a:buFont typeface="Calibri"/>
              <a:buChar char="§"/>
            </a:pP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정적이며</a:t>
            </a:r>
            <a:r>
              <a:rPr lang="ko-KR" altLang="en-US" sz="1600"/>
              <a:t> 페이지 이동을 많이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해야하는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뚜레쥬르의</a:t>
            </a:r>
            <a:r>
              <a:rPr lang="ko-KR" altLang="en-US" sz="1600"/>
              <a:t> 기본 웹을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리뉴얼하여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빙그레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제품</a:t>
            </a:r>
            <a:r>
              <a:rPr lang="ko-KR" altLang="en-US" sz="1600"/>
              <a:t> 소개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페이지의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동적이며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다음페이지인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제품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소개및</a:t>
            </a:r>
            <a:r>
              <a:rPr lang="ko-KR" altLang="en-US" sz="1600"/>
              <a:t> 구매하는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페이지는 모달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창으로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띄워</a:t>
            </a:r>
            <a:r>
              <a:rPr lang="ko-KR" altLang="en-US" sz="1600"/>
              <a:t> 하나의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페이지에서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모두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해결할수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있도록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만들었습니다.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317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7844" y="0"/>
            <a:ext cx="3147135" cy="6856736"/>
          </a:xfrm>
          <a:prstGeom prst="rect">
            <a:avLst/>
          </a:prstGeom>
        </p:spPr>
      </p:pic>
      <p:pic>
        <p:nvPicPr>
          <p:cNvPr id="31761" name="그림 31760"/>
          <p:cNvPicPr>
            <a:picLocks noChangeAspect="1"/>
          </p:cNvPicPr>
          <p:nvPr/>
        </p:nvPicPr>
        <p:blipFill rotWithShape="1">
          <a:blip r:embed="rId3"/>
          <a:srcRect r="70720"/>
          <a:stretch>
            <a:fillRect/>
          </a:stretch>
        </p:blipFill>
        <p:spPr>
          <a:xfrm>
            <a:off x="6606237" y="0"/>
            <a:ext cx="3345653" cy="685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218555" cy="6856730"/>
          </a:xfrm>
          <a:prstGeom prst="rect">
            <a:avLst/>
          </a:prstGeom>
        </p:spPr>
      </p:pic>
      <p:sp>
        <p:nvSpPr>
          <p:cNvPr id="31760" name="텍스트 상자 81"/>
          <p:cNvSpPr txBox="1">
            <a:spLocks/>
          </p:cNvSpPr>
          <p:nvPr/>
        </p:nvSpPr>
        <p:spPr>
          <a:xfrm>
            <a:off x="7127240" y="1624965"/>
            <a:ext cx="4090035" cy="36131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500" b="1">
                <a:latin typeface="Calibri" charset="0"/>
                <a:ea typeface="맑은 고딕" charset="0"/>
                <a:cs typeface="+mn-cs"/>
              </a:rPr>
              <a:t>꽃</a:t>
            </a:r>
            <a:r>
              <a:rPr lang="ko-KR" altLang="en-US" sz="2500" b="1"/>
              <a:t> &amp; 케이크 택배 배송</a:t>
            </a:r>
          </a:p>
          <a:p>
            <a:pPr marL="0" indent="0" latinLnBrk="0">
              <a:buFontTx/>
              <a:buNone/>
              <a:defRPr/>
            </a:pPr>
            <a:endParaRPr lang="ko-KR" altLang="en-US"/>
          </a:p>
          <a:p>
            <a:pPr marL="0" indent="0" latinLnBrk="0">
              <a:lnSpc>
                <a:spcPct val="150000"/>
              </a:lnSpc>
              <a:buFontTx/>
              <a:buNone/>
              <a:defRPr/>
            </a:pP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정적이며</a:t>
            </a:r>
            <a:r>
              <a:rPr lang="ko-KR" altLang="en-US" sz="1600"/>
              <a:t> 페이지 이동을 많이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해야하는</a:t>
            </a:r>
            <a:r>
              <a:rPr lang="ko-KR" altLang="en-US" sz="1600"/>
              <a:t>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뚜레쥬르의</a:t>
            </a:r>
            <a:r>
              <a:rPr lang="ko-KR" altLang="en-US" sz="1600"/>
              <a:t> 기본 웹을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리뉴얼하여</a:t>
            </a:r>
            <a:r>
              <a:rPr lang="ko-KR" altLang="en-US" sz="1600"/>
              <a:t> </a:t>
            </a:r>
          </a:p>
          <a:p>
            <a:pPr marL="0" indent="0" latinLnBrk="0">
              <a:lnSpc>
                <a:spcPct val="150000"/>
              </a:lnSpc>
              <a:buFontTx/>
              <a:buNone/>
              <a:defRPr/>
            </a:pP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빙그레</a:t>
            </a:r>
            <a:r>
              <a:rPr lang="ko-KR" altLang="en-US" sz="1600"/>
              <a:t> 제품 소개 페이지의 동적이며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다음페이지인</a:t>
            </a:r>
            <a:r>
              <a:rPr lang="ko-KR" altLang="en-US" sz="1600"/>
              <a:t> 제품 소개및 구매하는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페이지는</a:t>
            </a:r>
            <a:r>
              <a:rPr lang="ko-KR" altLang="en-US" sz="1600"/>
              <a:t> 모달 창으로 띄워 하나의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페이지에서</a:t>
            </a:r>
            <a:r>
              <a:rPr lang="ko-KR" altLang="en-US" sz="1600"/>
              <a:t> 모두 해결할수 있도록 </a:t>
            </a:r>
            <a:r>
              <a:rPr lang="ko-KR" altLang="en-US" sz="1600">
                <a:latin typeface="Calibri" charset="0"/>
                <a:ea typeface="맑은 고딕" charset="0"/>
                <a:cs typeface="+mn-cs"/>
              </a:rPr>
              <a:t>만들었습니다.</a:t>
            </a:r>
            <a:endParaRPr lang="ko-KR" altLang="en-US" sz="1600"/>
          </a:p>
          <a:p>
            <a:pPr marL="0" indent="0" latinLnBrk="0">
              <a:buFontTx/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317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4252" y="0"/>
            <a:ext cx="5861260" cy="685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0" name="그림 83"/>
          <p:cNvPicPr>
            <a:picLocks noChangeAspect="1"/>
          </p:cNvPicPr>
          <p:nvPr/>
        </p:nvPicPr>
        <p:blipFill rotWithShape="1">
          <a:blip r:embed="rId2"/>
          <a:srcRect l="14750" r="14000" b="48100"/>
          <a:stretch>
            <a:fillRect/>
          </a:stretch>
        </p:blipFill>
        <p:spPr>
          <a:xfrm>
            <a:off x="0" y="0"/>
            <a:ext cx="4682490" cy="6856730"/>
          </a:xfrm>
          <a:prstGeom prst="rect">
            <a:avLst/>
          </a:prstGeom>
        </p:spPr>
      </p:pic>
      <p:pic>
        <p:nvPicPr>
          <p:cNvPr id="31761" name="그림 84"/>
          <p:cNvPicPr>
            <a:picLocks noChangeAspect="1"/>
          </p:cNvPicPr>
          <p:nvPr/>
        </p:nvPicPr>
        <p:blipFill rotWithShape="1">
          <a:blip r:embed="rId2"/>
          <a:srcRect l="15010" t="52440" r="13970"/>
          <a:stretch>
            <a:fillRect/>
          </a:stretch>
        </p:blipFill>
        <p:spPr>
          <a:xfrm>
            <a:off x="2547620" y="0"/>
            <a:ext cx="5093335" cy="6856730"/>
          </a:xfrm>
          <a:prstGeom prst="rect">
            <a:avLst/>
          </a:prstGeom>
        </p:spPr>
      </p:pic>
      <p:sp>
        <p:nvSpPr>
          <p:cNvPr id="31762" name="텍스트 상자 85"/>
          <p:cNvSpPr txBox="1">
            <a:spLocks/>
          </p:cNvSpPr>
          <p:nvPr/>
        </p:nvSpPr>
        <p:spPr>
          <a:xfrm>
            <a:off x="8152130" y="1960880"/>
            <a:ext cx="3368040" cy="2830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500" b="1">
                <a:latin typeface="Calibri" charset="0"/>
                <a:ea typeface="맑은 고딕" charset="0"/>
                <a:cs typeface="+mn-cs"/>
              </a:rPr>
              <a:t>주문배송</a:t>
            </a:r>
            <a:r>
              <a:rPr lang="ko-KR" altLang="en-US" sz="2500" b="1"/>
              <a:t> 및 결제하기 </a:t>
            </a:r>
          </a:p>
          <a:p>
            <a:pPr marL="0" indent="0" latinLnBrk="0">
              <a:buFontTx/>
              <a:buNone/>
              <a:defRPr/>
            </a:pPr>
            <a:endParaRPr lang="ko-KR" altLang="en-US"/>
          </a:p>
          <a:p>
            <a:pPr marL="254000" indent="-254000" latinLnBrk="0">
              <a:lnSpc>
                <a:spcPct val="150000"/>
              </a:lnSpc>
              <a:buFont typeface="Calibri"/>
              <a:buChar char="§"/>
            </a:pP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기존</a:t>
            </a:r>
            <a:r>
              <a:rPr lang="ko-KR" altLang="en-US"/>
              <a:t> 뚜레쥬르의 복잡하고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난잡한</a:t>
            </a:r>
            <a:r>
              <a:rPr lang="ko-KR" altLang="en-US"/>
              <a:t> 주문배송 및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결제하기</a:t>
            </a:r>
            <a:r>
              <a:rPr lang="ko-KR" altLang="en-US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페이지를</a:t>
            </a:r>
            <a:r>
              <a:rPr lang="ko-KR" altLang="en-US"/>
              <a:t> 나눠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깔끔하고</a:t>
            </a:r>
            <a:r>
              <a:rPr lang="ko-KR" altLang="en-US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이용하기</a:t>
            </a:r>
            <a:r>
              <a:rPr lang="ko-KR" altLang="en-US"/>
              <a:t> 편하게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리뉴얼</a:t>
            </a:r>
            <a:r>
              <a:rPr lang="ko-KR" altLang="en-US"/>
              <a:t> </a:t>
            </a:r>
            <a:r>
              <a:rPr lang="ko-KR" altLang="en-US" sz="1800">
                <a:latin typeface="Calibri" charset="0"/>
                <a:ea typeface="맑은 고딕" charset="0"/>
                <a:cs typeface="+mn-cs"/>
              </a:rPr>
              <a:t>하였습니다.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spd="slow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그림 317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606751" cy="6856736"/>
          </a:xfrm>
          <a:prstGeom prst="rect">
            <a:avLst/>
          </a:prstGeom>
        </p:spPr>
      </p:pic>
      <p:pic>
        <p:nvPicPr>
          <p:cNvPr id="31760" name="그림 31759"/>
          <p:cNvPicPr>
            <a:picLocks noChangeAspect="1"/>
          </p:cNvPicPr>
          <p:nvPr/>
        </p:nvPicPr>
        <p:blipFill rotWithShape="1">
          <a:blip r:embed="rId3"/>
          <a:srcRect r="57580"/>
          <a:stretch>
            <a:fillRect/>
          </a:stretch>
        </p:blipFill>
        <p:spPr>
          <a:xfrm>
            <a:off x="7031626" y="0"/>
            <a:ext cx="4911802" cy="685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67" name="그룹 31766"/>
          <p:cNvGrpSpPr/>
          <p:nvPr/>
        </p:nvGrpSpPr>
        <p:grpSpPr>
          <a:xfrm>
            <a:off x="2746673" y="2703468"/>
            <a:ext cx="6696113" cy="1449794"/>
            <a:chOff x="3413982" y="2673262"/>
            <a:chExt cx="6696113" cy="1449794"/>
          </a:xfrm>
        </p:grpSpPr>
        <p:pic>
          <p:nvPicPr>
            <p:cNvPr id="31765" name="그림 31764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070474" y="3281072"/>
              <a:ext cx="6039621" cy="841984"/>
            </a:xfrm>
            <a:prstGeom prst="rect">
              <a:avLst/>
            </a:prstGeom>
          </p:spPr>
        </p:pic>
        <p:sp>
          <p:nvSpPr>
            <p:cNvPr id="31766" name="TextBox 31765"/>
            <p:cNvSpPr txBox="1"/>
            <p:nvPr/>
          </p:nvSpPr>
          <p:spPr>
            <a:xfrm>
              <a:off x="3413982" y="2673262"/>
              <a:ext cx="2386160" cy="596265"/>
            </a:xfrm>
            <a:prstGeom prst="rect">
              <a:avLst/>
            </a:prstGeom>
            <a:ln w="25400">
              <a:noFill/>
            </a:ln>
            <a:effectLst/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atinLnBrk="0">
                <a:spcBef>
                  <a:spcPts val="200"/>
                </a:spcBef>
                <a:spcAft>
                  <a:spcPts val="200"/>
                </a:spcAft>
                <a:buFontTx/>
                <a:buNone/>
                <a:defRPr/>
              </a:pPr>
              <a:r>
                <a:rPr lang="en-US" altLang="ko-KR" sz="3300" b="1" i="1" dirty="0">
                  <a:solidFill>
                    <a:srgbClr val="005A34"/>
                  </a:solidFill>
                  <a:effectLst/>
                  <a:latin typeface="맑은 고딕"/>
                </a:rPr>
                <a:t>GO TO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4" name="직사각형 24603"/>
          <p:cNvSpPr/>
          <p:nvPr/>
        </p:nvSpPr>
        <p:spPr>
          <a:xfrm>
            <a:off x="6628075" y="1982477"/>
            <a:ext cx="4203675" cy="4158077"/>
          </a:xfrm>
          <a:prstGeom prst="rect">
            <a:avLst/>
          </a:prstGeom>
          <a:solidFill>
            <a:srgbClr val="074C43">
              <a:alpha val="100000"/>
            </a:srgbClr>
          </a:solidFill>
          <a:ln w="228600" cap="rnd" cmpd="sng" algn="ctr">
            <a:solidFill>
              <a:srgbClr val="074C4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605" name="직사각형 24604"/>
          <p:cNvSpPr/>
          <p:nvPr/>
        </p:nvSpPr>
        <p:spPr>
          <a:xfrm>
            <a:off x="1321741" y="1984858"/>
            <a:ext cx="4203675" cy="4158077"/>
          </a:xfrm>
          <a:prstGeom prst="rect">
            <a:avLst/>
          </a:prstGeom>
          <a:solidFill>
            <a:srgbClr val="074C43">
              <a:alpha val="100000"/>
            </a:srgbClr>
          </a:solidFill>
          <a:ln w="228600" cap="rnd" cmpd="sng" algn="ctr">
            <a:solidFill>
              <a:srgbClr val="074C4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600" name="제목 1"/>
          <p:cNvSpPr>
            <a:spLocks noGrp="1"/>
          </p:cNvSpPr>
          <p:nvPr>
            <p:ph type="title"/>
          </p:nvPr>
        </p:nvSpPr>
        <p:spPr>
          <a:xfrm>
            <a:off x="609599" y="422241"/>
            <a:ext cx="10971528" cy="914400"/>
          </a:xfrm>
        </p:spPr>
        <p:txBody>
          <a:bodyPr vert="horz" lIns="91440" tIns="45720" rIns="91440" bIns="45720" anchor="ctr"/>
          <a:lstStyle/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b="1" i="1" baseline="0">
                <a:solidFill>
                  <a:schemeClr val="tx1"/>
                </a:solidFill>
                <a:latin typeface="맑은 고딕"/>
              </a:rPr>
              <a:t>조원소개 및 분담 내역</a:t>
            </a:r>
            <a:endParaRPr lang="ko-KR" altLang="en-US" b="1" i="1"/>
          </a:p>
        </p:txBody>
      </p:sp>
      <p:graphicFrame>
        <p:nvGraphicFramePr>
          <p:cNvPr id="24601" name="내용 개체 틀 24600"/>
          <p:cNvGraphicFramePr>
            <a:graphicFrameLocks noGrp="1"/>
          </p:cNvGraphicFramePr>
          <p:nvPr>
            <p:ph sz="half" idx="1"/>
          </p:nvPr>
        </p:nvGraphicFramePr>
        <p:xfrm>
          <a:off x="1345539" y="2029040"/>
          <a:ext cx="4156080" cy="4069710"/>
        </p:xfrm>
        <a:graphic>
          <a:graphicData uri="http://schemas.openxmlformats.org/drawingml/2006/table">
            <a:tbl>
              <a:tblPr firstRow="1" bandRow="1">
                <a:effectLst/>
                <a:tableStyleId>{01A66EDD-3DAB-4C5B-A090-DC80EC1FD486}</a:tableStyleId>
              </a:tblPr>
              <a:tblGrid>
                <a:gridCol w="41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2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김진우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74C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글로벌 네비게이션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브랜드 스토리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살펴보기</a:t>
                      </a:r>
                      <a:r>
                        <a:rPr lang="en-US" altLang="ko-KR">
                          <a:latin typeface="맑은 고딕"/>
                        </a:rPr>
                        <a:t> (</a:t>
                      </a:r>
                      <a:r>
                        <a:rPr lang="ko-KR" altLang="en-US">
                          <a:latin typeface="맑은 고딕"/>
                        </a:rPr>
                        <a:t>새로워진 뚜레쥬르</a:t>
                      </a:r>
                      <a:r>
                        <a:rPr lang="en-US" altLang="ko-KR"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재료 이야기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글로벌 뚜레쥬르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라뜰리에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착한 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9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뉴스 </a:t>
                      </a:r>
                      <a:r>
                        <a:rPr lang="en-US" altLang="ko-KR">
                          <a:latin typeface="맑은 고딕"/>
                        </a:rPr>
                        <a:t>&amp;</a:t>
                      </a:r>
                      <a:r>
                        <a:rPr lang="ko-KR" altLang="en-US">
                          <a:latin typeface="맑은 고딕"/>
                        </a:rPr>
                        <a:t> 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4602" name="내용 개체 틀 24601"/>
          <p:cNvGraphicFramePr>
            <a:graphicFrameLocks noGrp="1"/>
          </p:cNvGraphicFramePr>
          <p:nvPr>
            <p:ph sz="half" idx="2"/>
          </p:nvPr>
        </p:nvGraphicFramePr>
        <p:xfrm>
          <a:off x="6651872" y="2021896"/>
          <a:ext cx="4156080" cy="4074160"/>
        </p:xfrm>
        <a:graphic>
          <a:graphicData uri="http://schemas.openxmlformats.org/drawingml/2006/table">
            <a:tbl>
              <a:tblPr firstRow="1" bandRow="1">
                <a:effectLst/>
                <a:tableStyleId>{01A66EDD-3DAB-4C5B-A090-DC80EC1FD486}</a:tableStyleId>
              </a:tblPr>
              <a:tblGrid>
                <a:gridCol w="41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서지나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74C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푸터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사이트맵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제품안내</a:t>
                      </a:r>
                      <a:r>
                        <a:rPr lang="en-US" altLang="ko-KR" i="0" strike="noStrike" cap="none">
                          <a:solidFill>
                            <a:schemeClr val="dk1"/>
                          </a:solidFill>
                          <a:latin typeface="맑은 고딕"/>
                          <a:cs typeface="맑은 고딕"/>
                        </a:rPr>
                        <a:t>(MENU)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신제품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빵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케이크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델리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디저트</a:t>
                      </a:r>
                      <a:r>
                        <a:rPr lang="en-US" altLang="ko-KR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&amp;</a:t>
                      </a: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스낵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제품 상세페이지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i="0" strike="noStrike" cap="none">
                          <a:solidFill>
                            <a:schemeClr val="dk1"/>
                          </a:solidFill>
                          <a:latin typeface="맑은 고딕"/>
                        </a:rPr>
                        <a:t>음료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6" name="직사각형 24605"/>
          <p:cNvSpPr/>
          <p:nvPr/>
        </p:nvSpPr>
        <p:spPr>
          <a:xfrm>
            <a:off x="6507152" y="2069872"/>
            <a:ext cx="4203675" cy="4158077"/>
          </a:xfrm>
          <a:prstGeom prst="rect">
            <a:avLst/>
          </a:prstGeom>
          <a:solidFill>
            <a:srgbClr val="074C43"/>
          </a:solidFill>
          <a:ln w="228600" cap="rnd">
            <a:solidFill>
              <a:srgbClr val="074C43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24602" name="내용 개체 틀 24601"/>
          <p:cNvGraphicFramePr>
            <a:graphicFrameLocks noGrp="1"/>
          </p:cNvGraphicFramePr>
          <p:nvPr>
            <p:ph sz="half" idx="2"/>
          </p:nvPr>
        </p:nvGraphicFramePr>
        <p:xfrm>
          <a:off x="6558587" y="2247153"/>
          <a:ext cx="4100805" cy="3803513"/>
        </p:xfrm>
        <a:graphic>
          <a:graphicData uri="http://schemas.openxmlformats.org/drawingml/2006/table">
            <a:tbl>
              <a:tblPr firstRow="1" bandRow="1">
                <a:effectLst/>
                <a:tableStyleId>{01A66EDD-3DAB-4C5B-A090-DC80EC1FD486}</a:tableStyleId>
              </a:tblPr>
              <a:tblGrid>
                <a:gridCol w="410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최준혁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074C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이벤트 </a:t>
                      </a:r>
                      <a:r>
                        <a:rPr lang="en-US" altLang="ko-KR">
                          <a:latin typeface="맑은 고딕"/>
                        </a:rPr>
                        <a:t>&amp;</a:t>
                      </a:r>
                      <a:r>
                        <a:rPr lang="ko-KR" altLang="en-US">
                          <a:latin typeface="맑은 고딕"/>
                        </a:rPr>
                        <a:t> 멤버십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기사채용안내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3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창업안내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604" name="제목 1"/>
          <p:cNvSpPr>
            <a:spLocks noGrp="1"/>
          </p:cNvSpPr>
          <p:nvPr/>
        </p:nvSpPr>
        <p:spPr>
          <a:xfrm>
            <a:off x="608966" y="392782"/>
            <a:ext cx="10971528" cy="914400"/>
          </a:xfr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1" i="1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조원소개 및 분담 내역</a:t>
            </a:r>
            <a:endParaRPr kumimoji="0" lang="ko-KR" altLang="en-US" sz="4400" b="1" i="1" u="none" strike="noStrike" kern="1200" cap="none" spc="0" normalizeH="0" baseline="0">
              <a:solidFill>
                <a:srgbClr val="000000"/>
              </a:solidFill>
              <a:latin typeface="Calibri Light"/>
              <a:ea typeface="맑은 고딕"/>
              <a:cs typeface="맑은 고딕"/>
            </a:endParaRPr>
          </a:p>
        </p:txBody>
      </p:sp>
      <p:sp>
        <p:nvSpPr>
          <p:cNvPr id="24605" name="직사각형 24604"/>
          <p:cNvSpPr/>
          <p:nvPr/>
        </p:nvSpPr>
        <p:spPr>
          <a:xfrm>
            <a:off x="1434890" y="2069872"/>
            <a:ext cx="4203675" cy="4158077"/>
          </a:xfrm>
          <a:prstGeom prst="rect">
            <a:avLst/>
          </a:prstGeom>
          <a:solidFill>
            <a:srgbClr val="074C43"/>
          </a:solidFill>
          <a:ln w="228600" cap="rnd">
            <a:solidFill>
              <a:srgbClr val="074C43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aphicFrame>
        <p:nvGraphicFramePr>
          <p:cNvPr id="24601" name="내용 개체 틀 24600"/>
          <p:cNvGraphicFramePr>
            <a:graphicFrameLocks noGrp="1"/>
          </p:cNvGraphicFramePr>
          <p:nvPr>
            <p:ph sz="half" idx="1"/>
          </p:nvPr>
        </p:nvGraphicFramePr>
        <p:xfrm>
          <a:off x="1434890" y="2245485"/>
          <a:ext cx="4203675" cy="3806848"/>
        </p:xfrm>
        <a:graphic>
          <a:graphicData uri="http://schemas.openxmlformats.org/drawingml/2006/table">
            <a:tbl>
              <a:tblPr firstRow="1" bandRow="1">
                <a:effectLst/>
                <a:tableStyleId>{01A66EDD-3DAB-4C5B-A090-DC80EC1FD486}</a:tableStyleId>
              </a:tblPr>
              <a:tblGrid>
                <a:gridCol w="420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장진용</a:t>
                      </a:r>
                    </a:p>
                  </a:txBody>
                  <a:tcPr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074C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마이페이지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매장안내 </a:t>
                      </a:r>
                      <a:r>
                        <a:rPr lang="en-US" altLang="ko-KR">
                          <a:latin typeface="맑은 고딕"/>
                        </a:rPr>
                        <a:t>(KAKAO API </a:t>
                      </a:r>
                      <a:r>
                        <a:rPr lang="ko-KR" altLang="en-US">
                          <a:latin typeface="맑은 고딕"/>
                        </a:rPr>
                        <a:t>활용</a:t>
                      </a:r>
                      <a:r>
                        <a:rPr lang="en-US" altLang="ko-KR"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8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앱 </a:t>
                      </a:r>
                      <a:r>
                        <a:rPr lang="en-US" altLang="ko-KR">
                          <a:latin typeface="맑은 고딕"/>
                        </a:rPr>
                        <a:t>&amp;</a:t>
                      </a:r>
                      <a:r>
                        <a:rPr lang="ko-KR" altLang="en-US">
                          <a:latin typeface="맑은 고딕"/>
                        </a:rPr>
                        <a:t> 온라인 </a:t>
                      </a:r>
                      <a:r>
                        <a:rPr lang="en-US" altLang="ko-KR">
                          <a:latin typeface="맑은 고딕"/>
                        </a:rPr>
                        <a:t>(</a:t>
                      </a:r>
                      <a:r>
                        <a:rPr lang="ko-KR" altLang="en-US">
                          <a:latin typeface="맑은 고딕"/>
                        </a:rPr>
                        <a:t>온라인 쇼핑몰</a:t>
                      </a:r>
                      <a:r>
                        <a:rPr lang="en-US" altLang="ko-KR"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뚜레쥬르 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홈페이지 전용 예약 배송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꽃 </a:t>
                      </a:r>
                      <a:r>
                        <a:rPr lang="en-US" altLang="ko-KR">
                          <a:latin typeface="맑은 고딕"/>
                        </a:rPr>
                        <a:t>&amp;</a:t>
                      </a:r>
                      <a:r>
                        <a:rPr lang="ko-KR" altLang="en-US">
                          <a:latin typeface="맑은 고딕"/>
                        </a:rPr>
                        <a:t> 케이크 택배 배송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8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맑은 고딕"/>
                        </a:rPr>
                        <a:t>대량 구매 문의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rgbClr val="074C4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1E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/>
          <p:nvPr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rgbClr val="265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텍스트 상자 11"/>
          <p:cNvSpPr txBox="1"/>
          <p:nvPr/>
        </p:nvSpPr>
        <p:spPr>
          <a:xfrm>
            <a:off x="444297" y="1285377"/>
            <a:ext cx="3537153" cy="1579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400" b="1" i="1" baseline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</a:rPr>
              <a:t>Project</a:t>
            </a:r>
          </a:p>
          <a:p>
            <a:pPr marL="0" lv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4400" b="1" i="1" baseline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</a:rPr>
              <a:t>Info</a:t>
            </a:r>
          </a:p>
        </p:txBody>
      </p:sp>
      <p:sp>
        <p:nvSpPr>
          <p:cNvPr id="24580" name="텍스트 상자 12"/>
          <p:cNvSpPr txBox="1"/>
          <p:nvPr/>
        </p:nvSpPr>
        <p:spPr>
          <a:xfrm flipH="1">
            <a:off x="7553960" y="4961255"/>
            <a:ext cx="3814444" cy="8312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anchor="t">
            <a:spAutoFit/>
          </a:bodyPr>
          <a:lstStyle/>
          <a:p>
            <a:pPr marL="0" indent="0" algn="r" latinLnBrk="0">
              <a:lnSpc>
                <a:spcPct val="150000"/>
              </a:lnSpc>
              <a:buFontTx/>
              <a:buNone/>
              <a:defRPr/>
            </a:pPr>
            <a:r>
              <a:rPr lang="ko-KR" altLang="en-US" sz="1200">
                <a:latin typeface="Calibri"/>
                <a:ea typeface="맑은 고딕"/>
                <a:cs typeface="+mn-cs"/>
              </a:rPr>
              <a:t>본</a:t>
            </a:r>
            <a:r>
              <a:rPr lang="ko-KR" altLang="en-US" sz="1200"/>
              <a:t> 프로젝트는 </a:t>
            </a:r>
            <a:r>
              <a:rPr lang="en-US" altLang="ko-KR" sz="1200"/>
              <a:t>CJ</a:t>
            </a:r>
            <a:r>
              <a:rPr lang="ko-KR" altLang="en-US" sz="1200"/>
              <a:t>그룹의 계열사인 </a:t>
            </a:r>
            <a:r>
              <a:rPr lang="en-US" altLang="ko-KR" sz="1200"/>
              <a:t>CJ</a:t>
            </a:r>
            <a:r>
              <a:rPr lang="ko-KR" altLang="en-US" sz="1200"/>
              <a:t>푸드빌에서 운영하고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있는</a:t>
            </a:r>
            <a:r>
              <a:rPr lang="ko-KR" altLang="en-US" sz="1200"/>
              <a:t>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베이커리</a:t>
            </a:r>
            <a:r>
              <a:rPr lang="ko-KR" altLang="en-US" sz="1200"/>
              <a:t>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프렌차이즈</a:t>
            </a:r>
            <a:r>
              <a:rPr lang="ko-KR" altLang="en-US" sz="1200"/>
              <a:t> 브랜드인 뚜레쥬르의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홈페이지를</a:t>
            </a:r>
            <a:r>
              <a:rPr lang="ko-KR" altLang="en-US" sz="1200"/>
              <a:t>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리뉴얼하는</a:t>
            </a:r>
            <a:r>
              <a:rPr lang="ko-KR" altLang="en-US" sz="1200"/>
              <a:t> </a:t>
            </a:r>
            <a:r>
              <a:rPr lang="ko-KR" altLang="en-US" sz="1200">
                <a:latin typeface="Calibri"/>
                <a:ea typeface="맑은 고딕"/>
                <a:cs typeface="+mn-cs"/>
              </a:rPr>
              <a:t>프로젝트이다</a:t>
            </a:r>
            <a:r>
              <a:rPr lang="en-US" altLang="ko-KR" sz="1200">
                <a:latin typeface="Calibri"/>
                <a:ea typeface="맑은 고딕"/>
                <a:cs typeface="+mn-cs"/>
              </a:rPr>
              <a:t>.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608503"/>
            <a:ext cx="10972798" cy="681479"/>
          </a:xfrm>
        </p:spPr>
        <p:txBody>
          <a:bodyPr/>
          <a:lstStyle/>
          <a:p>
            <a:pPr marL="0" indent="0" latinLnBrk="0">
              <a:buFontTx/>
              <a:buNone/>
              <a:defRPr/>
            </a:pPr>
            <a:r>
              <a:rPr lang="ko-KR" altLang="en-US" sz="4000" b="1" i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뚜레쥬르 홈페이지</a:t>
            </a:r>
            <a:r>
              <a:rPr lang="en-US" altLang="ko-KR" sz="4000" b="1" i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ko-KR" altLang="en-US" sz="4000" b="1" i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선정 이유 </a:t>
            </a:r>
          </a:p>
        </p:txBody>
      </p:sp>
      <p:sp>
        <p:nvSpPr>
          <p:cNvPr id="3" name="본문 개체 틀 2"/>
          <p:cNvSpPr>
            <a:spLocks noGrp="1"/>
          </p:cNvSpPr>
          <p:nvPr>
            <p:ph type="body" idx="1"/>
          </p:nvPr>
        </p:nvSpPr>
        <p:spPr>
          <a:xfrm>
            <a:off x="609599" y="1914426"/>
            <a:ext cx="7742153" cy="4260835"/>
          </a:xfrm>
        </p:spPr>
        <p:txBody>
          <a:bodyPr vert="horz" wrap="square" lIns="91440" tIns="45720" rIns="91440" bIns="45720" anchor="t"/>
          <a:lstStyle/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뚜레쥬르 홈페이지는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2016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년도 리뉴얼 후에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7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년이 지난 지금 현 시점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,</a:t>
            </a: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경쟁사인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“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파리바게트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”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Arial"/>
              </a:rPr>
              <a:t> 홈페이지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와 비교를 해보았을 때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,</a:t>
            </a: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lang="ko-KR" altLang="en-US" sz="1900">
                <a:solidFill>
                  <a:schemeClr val="lt1"/>
                </a:solidFill>
                <a:latin typeface="맑은 고딕"/>
                <a:cs typeface="함초롬돋움"/>
              </a:rPr>
              <a:t>노후화가 많이 진행되었으며</a:t>
            </a:r>
            <a:r>
              <a:rPr lang="en-US" altLang="ko-KR" sz="1900">
                <a:solidFill>
                  <a:schemeClr val="lt1"/>
                </a:solidFill>
                <a:latin typeface="맑은 고딕"/>
                <a:cs typeface="함초롬돋움"/>
              </a:rPr>
              <a:t>,</a:t>
            </a:r>
            <a:r>
              <a:rPr lang="ko-KR" altLang="en-US" sz="1900">
                <a:solidFill>
                  <a:schemeClr val="lt1"/>
                </a:solidFill>
                <a:latin typeface="맑은 고딕"/>
                <a:cs typeface="함초롬돋움"/>
              </a:rPr>
              <a:t> 보여주고자 하는 것에 비해 </a:t>
            </a: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lang="ko-KR" altLang="en-US" sz="1900">
                <a:solidFill>
                  <a:schemeClr val="lt1"/>
                </a:solidFill>
                <a:latin typeface="맑은 고딕"/>
                <a:cs typeface="함초롬돋움"/>
              </a:rPr>
              <a:t>정리가 되어있지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않았음을 느꼈으며 글로벌 네비게이션과</a:t>
            </a: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각 페이지에서의 불필요한 요소를 줄이거나 합치는 과정을 거쳐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 </a:t>
            </a:r>
            <a:endParaRPr lang="ko-KR" altLang="en-US" sz="1900">
              <a:solidFill>
                <a:schemeClr val="lt1"/>
              </a:solidFill>
              <a:latin typeface="맑은 고딕"/>
            </a:endParaRP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lang="ko-KR" altLang="en-US" sz="1900">
                <a:solidFill>
                  <a:schemeClr val="lt1"/>
                </a:solidFill>
                <a:latin typeface="맑은 고딕"/>
              </a:rPr>
              <a:t>뚜레쥬르가 파리바게트 못지 않는 인지도를 만들기 위해</a:t>
            </a:r>
            <a:endParaRPr kumimoji="0" lang="ko-KR" altLang="en-US" sz="1900" b="0" i="0" u="none" strike="noStrike" kern="1200" cap="none" spc="0" normalizeH="0" baseline="0">
              <a:solidFill>
                <a:schemeClr val="lt1"/>
              </a:solidFill>
              <a:latin typeface="맑은 고딕"/>
              <a:cs typeface="함초롬돋움"/>
            </a:endParaRPr>
          </a:p>
          <a:p>
            <a:pPr marL="0" indent="0" algn="just" defTabSz="232257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Wingdings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lt1"/>
                </a:solidFill>
                <a:latin typeface="맑은 고딕"/>
                <a:cs typeface="함초롬돋움"/>
              </a:rPr>
              <a:t>구성과 디자인을 리빌딩 하고자한다</a:t>
            </a:r>
            <a:r>
              <a:rPr lang="en-US" altLang="ko-KR" sz="1900">
                <a:solidFill>
                  <a:schemeClr val="lt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/>
          <p:nvPr/>
        </p:nvSpPr>
        <p:spPr>
          <a:xfrm rot="5400000">
            <a:off x="4104293" y="-4104292"/>
            <a:ext cx="3981450" cy="12190036"/>
          </a:xfrm>
          <a:prstGeom prst="rect">
            <a:avLst/>
          </a:prstGeom>
          <a:solidFill>
            <a:srgbClr val="265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TextBox 24578"/>
          <p:cNvSpPr txBox="1"/>
          <p:nvPr/>
        </p:nvSpPr>
        <p:spPr>
          <a:xfrm>
            <a:off x="3831278" y="1850387"/>
            <a:ext cx="7682999" cy="158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243851" tIns="121925" rIns="243851" bIns="121925" anchor="t">
            <a:spAutoFit/>
          </a:bodyPr>
          <a:lstStyle/>
          <a:p>
            <a:pPr algn="r">
              <a:defRPr/>
            </a:pPr>
            <a:r>
              <a:rPr lang="ko-KR" altLang="en-US" sz="44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뚜레쥬르 </a:t>
            </a:r>
          </a:p>
          <a:p>
            <a:pPr algn="r">
              <a:defRPr/>
            </a:pPr>
            <a:r>
              <a:rPr lang="en-US" altLang="ko-KR" sz="44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SWOT</a:t>
            </a:r>
            <a:r>
              <a:rPr lang="ko-KR" altLang="en-US" sz="44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기업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9" name="그룹 24628"/>
          <p:cNvGrpSpPr/>
          <p:nvPr/>
        </p:nvGrpSpPr>
        <p:grpSpPr>
          <a:xfrm>
            <a:off x="1101815" y="-1530526"/>
            <a:ext cx="11087643" cy="8387256"/>
            <a:chOff x="4621792" y="2191097"/>
            <a:chExt cx="1472938" cy="1472938"/>
          </a:xfrm>
        </p:grpSpPr>
        <p:sp>
          <p:nvSpPr>
            <p:cNvPr id="24615" name="원형 24614"/>
            <p:cNvSpPr/>
            <p:nvPr/>
          </p:nvSpPr>
          <p:spPr>
            <a:xfrm>
              <a:off x="4621792" y="2191097"/>
              <a:ext cx="1472937" cy="1472938"/>
            </a:xfrm>
            <a:prstGeom prst="pieWedge">
              <a:avLst/>
            </a:prstGeom>
            <a:solidFill>
              <a:srgbClr val="074C43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57040" indent="-257040" algn="ctr">
                <a:buFont typeface="Wingdings"/>
                <a:buChar char="§"/>
                <a:defRPr/>
              </a:pPr>
              <a:endParaRPr lang="en-US" altLang="ko-KR"/>
            </a:p>
          </p:txBody>
        </p:sp>
        <p:sp>
          <p:nvSpPr>
            <p:cNvPr id="24622" name="원형 24621"/>
            <p:cNvSpPr/>
            <p:nvPr/>
          </p:nvSpPr>
          <p:spPr>
            <a:xfrm>
              <a:off x="4874295" y="2443601"/>
              <a:ext cx="1220434" cy="1220434"/>
            </a:xfrm>
            <a:prstGeom prst="pieWedge">
              <a:avLst/>
            </a:prstGeom>
            <a:solidFill>
              <a:srgbClr val="074C43"/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257040" indent="-25704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Char char="§"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24600" name="제목 24599"/>
          <p:cNvSpPr>
            <a:spLocks noGrp="1"/>
          </p:cNvSpPr>
          <p:nvPr>
            <p:ph type="title"/>
          </p:nvPr>
        </p:nvSpPr>
        <p:spPr>
          <a:xfrm>
            <a:off x="3964992" y="2243366"/>
            <a:ext cx="7779333" cy="83947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SWOT </a:t>
            </a:r>
            <a:r>
              <a:rPr lang="ko-KR" altLang="en-US" sz="3600" b="1" i="1">
                <a:solidFill>
                  <a:schemeClr val="lt1"/>
                </a:solidFill>
                <a:latin typeface="맑은 고딕"/>
              </a:rPr>
              <a:t>기업 분석</a:t>
            </a: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 - </a:t>
            </a:r>
            <a:r>
              <a:rPr lang="ko-KR" altLang="en-US" sz="3600" b="1" i="1">
                <a:solidFill>
                  <a:schemeClr val="lt1"/>
                </a:solidFill>
                <a:latin typeface="맑은 고딕"/>
              </a:rPr>
              <a:t>강점</a:t>
            </a:r>
            <a:r>
              <a:rPr lang="en-US" altLang="ko-KR" sz="3600" b="1" i="1">
                <a:solidFill>
                  <a:schemeClr val="lt1"/>
                </a:solidFill>
                <a:latin typeface="맑은 고딕"/>
              </a:rPr>
              <a:t>(strength)</a:t>
            </a:r>
            <a:endParaRPr lang="ko-KR" altLang="en-US" sz="3600" b="1" i="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4601" name="내용 개체 틀 24600"/>
          <p:cNvSpPr>
            <a:spLocks noGrp="1"/>
          </p:cNvSpPr>
          <p:nvPr>
            <p:ph idx="1"/>
          </p:nvPr>
        </p:nvSpPr>
        <p:spPr>
          <a:xfrm>
            <a:off x="5053854" y="3428365"/>
            <a:ext cx="6686026" cy="3057160"/>
          </a:xfrm>
        </p:spPr>
        <p:txBody>
          <a:bodyPr vert="horz" lIns="91440" tIns="45720" rIns="91440" bIns="45720">
            <a:noAutofit/>
          </a:bodyPr>
          <a:lstStyle/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CJ그룹의 후광효과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뚜레쥬르에서 자체 개발한 운영시스템 TIS</a:t>
            </a:r>
            <a:r>
              <a:rPr lang="en-US" altLang="ko-KR" sz="2000">
                <a:solidFill>
                  <a:schemeClr val="lt1"/>
                </a:solidFill>
              </a:rPr>
              <a:t>(</a:t>
            </a:r>
            <a:r>
              <a:rPr lang="ko-KR" altLang="en-US" sz="2000">
                <a:solidFill>
                  <a:schemeClr val="lt1"/>
                </a:solidFill>
              </a:rPr>
              <a:t>인터넷 기반 정보관리 시스템</a:t>
            </a:r>
            <a:r>
              <a:rPr lang="en-US" altLang="ko-KR" sz="2000">
                <a:solidFill>
                  <a:schemeClr val="lt1"/>
                </a:solidFill>
              </a:rPr>
              <a:t>)</a:t>
            </a:r>
            <a:r>
              <a:rPr lang="ko-KR" altLang="en-US" sz="2000">
                <a:solidFill>
                  <a:schemeClr val="lt1"/>
                </a:solidFill>
              </a:rPr>
              <a:t>를 통해</a:t>
            </a:r>
            <a:r>
              <a:rPr lang="en-US" altLang="ko-KR" sz="2000">
                <a:solidFill>
                  <a:schemeClr val="lt1"/>
                </a:solidFill>
              </a:rPr>
              <a:t>, </a:t>
            </a:r>
            <a:br>
              <a:rPr lang="en-US" altLang="ko-KR" sz="2000">
                <a:solidFill>
                  <a:schemeClr val="lt1"/>
                </a:solidFill>
              </a:rPr>
            </a:br>
            <a:r>
              <a:rPr lang="ko-KR" altLang="en-US" sz="2000">
                <a:solidFill>
                  <a:schemeClr val="lt1"/>
                </a:solidFill>
              </a:rPr>
              <a:t>전 매장의 주문 - 생산관리 - 재고관리 - 고객관리 및 본부와의 실시간 정보교류 등 선진화된 매장운영이 가능</a:t>
            </a:r>
          </a:p>
          <a:p>
            <a:pPr marL="285600" indent="-285600">
              <a:lnSpc>
                <a:spcPct val="100000"/>
              </a:lnSpc>
              <a:buFont typeface="Wingdings"/>
              <a:buChar char="§"/>
              <a:defRPr/>
            </a:pPr>
            <a:r>
              <a:rPr lang="ko-KR" altLang="en-US" sz="2000">
                <a:solidFill>
                  <a:schemeClr val="lt1"/>
                </a:solidFill>
              </a:rPr>
              <a:t>뚜레쥬르만의 차별화된 제빵기술자 지원</a:t>
            </a:r>
            <a:endParaRPr lang="en-US" altLang="ko-KR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5400">
          <a:solidFill>
            <a:srgbClr val="F26A25"/>
          </a:solidFill>
        </a:ln>
        <a:effectLst>
          <a:outerShdw blurRad="76200" dist="76200" dir="2700000" algn="ctr" rotWithShape="0">
            <a:srgbClr val="000000">
              <a:alpha val="50000"/>
            </a:srgbClr>
          </a:outerShdw>
        </a:effectLst>
      </a:spPr>
      <a:bodyPr vert="horz" wrap="square" lIns="91440" tIns="45720" rIns="91440" bIns="45720" anchor="ctr" anchorCtr="0">
        <a:spAutoFit/>
      </a:bodyPr>
      <a:lstStyle>
        <a:defPPr latinLnBrk="0">
          <a:spcBef>
            <a:spcPts val="200"/>
          </a:spcBef>
          <a:spcAft>
            <a:spcPts val="200"/>
          </a:spcAft>
          <a:buFontTx/>
          <a:buNone/>
          <a:defRPr lang="en-US" altLang="ko-KR" sz="1600" i="1">
            <a:solidFill>
              <a:schemeClr val="lt1"/>
            </a:solidFill>
            <a:latin typeface="맑은 고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821</Words>
  <Application>Microsoft Office PowerPoint</Application>
  <PresentationFormat>사용자 지정</PresentationFormat>
  <Paragraphs>241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Calisto MT</vt:lpstr>
      <vt:lpstr>lato medium</vt:lpstr>
      <vt:lpstr>맑은 고딕</vt:lpstr>
      <vt:lpstr>함초롬돋움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3_Office Theme</vt:lpstr>
      <vt:lpstr>8_Office Theme</vt:lpstr>
      <vt:lpstr>9_Office Theme</vt:lpstr>
      <vt:lpstr>PowerPoint 프레젠테이션</vt:lpstr>
      <vt:lpstr>PowerPoint 프레젠테이션</vt:lpstr>
      <vt:lpstr>PowerPoint 프레젠테이션</vt:lpstr>
      <vt:lpstr>조원소개 및 분담 내역</vt:lpstr>
      <vt:lpstr>PowerPoint 프레젠테이션</vt:lpstr>
      <vt:lpstr>PowerPoint 프레젠테이션</vt:lpstr>
      <vt:lpstr>뚜레쥬르 홈페이지 선정 이유 </vt:lpstr>
      <vt:lpstr>PowerPoint 프레젠테이션</vt:lpstr>
      <vt:lpstr>SWOT 기업 분석 - 강점(strength)</vt:lpstr>
      <vt:lpstr>SWOT 기업 분석 - 약점(weakness)</vt:lpstr>
      <vt:lpstr>SWOT 기업 분석 - 기회(opportunity) </vt:lpstr>
      <vt:lpstr>SWOT 기업 분석 - 위협(threat)</vt:lpstr>
      <vt:lpstr>문제 해결 및  리뉴얼 전략 수립</vt:lpstr>
      <vt:lpstr>경쟁업체현황</vt:lpstr>
      <vt:lpstr>문제해결  및   전략 수립</vt:lpstr>
      <vt:lpstr>리뉴얼 추진 일정</vt:lpstr>
      <vt:lpstr>리뉴얼 사이트 구조도</vt:lpstr>
      <vt:lpstr>Tone &amp; Manner</vt:lpstr>
      <vt:lpstr>벤치마킹 홈페이지</vt:lpstr>
      <vt:lpstr>참고 홈페이지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38</cp:revision>
  <dcterms:modified xsi:type="dcterms:W3CDTF">2023-08-17T05:35:48Z</dcterms:modified>
  <cp:version/>
</cp:coreProperties>
</file>